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9" r:id="rId17"/>
  </p:sldIdLst>
  <p:sldSz cx="12192000" cy="6858000"/>
  <p:notesSz cx="6858000" cy="9144000"/>
  <p:embeddedFontLst>
    <p:embeddedFont>
      <p:font typeface="Arial Narrow" panose="020B0606020202030204" pitchFamily="34" charset="0"/>
      <p:regular r:id="rId19"/>
      <p:bold r:id="rId20"/>
      <p:italic r:id="rId21"/>
      <p:boldItalic r:id="rId22"/>
    </p:embeddedFont>
    <p:embeddedFont>
      <p:font typeface="Calibri" panose="020F0502020204030204" pitchFamily="34" charset="0"/>
      <p:regular r:id="rId23"/>
      <p:bold r:id="rId24"/>
      <p:italic r:id="rId25"/>
      <p:boldItalic r:id="rId26"/>
    </p:embeddedFont>
    <p:embeddedFont>
      <p:font typeface="Cambria" panose="02040503050406030204" pitchFamily="18"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1" d="100"/>
          <a:sy n="121" d="100"/>
        </p:scale>
        <p:origin x="156" y="1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03" name="Google Shape;10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303904c9dc4_0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g303904c9dc4_0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03904c9dc4_0_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g303904c9dc4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303904c9dc4_0_9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g303904c9dc4_0_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303904c9dc4_0_10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g303904c9dc4_0_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303904c9dc4_0_8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8" name="Google Shape;348;g303904c9dc4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31056342d23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8" name="Google Shape;358;g31056342d2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26562857fac_0_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a:p>
        </p:txBody>
      </p:sp>
      <p:sp>
        <p:nvSpPr>
          <p:cNvPr id="343" name="Google Shape;343;g26562857fac_0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03904c9dc4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36550" algn="l" rtl="0">
              <a:spcBef>
                <a:spcPts val="0"/>
              </a:spcBef>
              <a:spcAft>
                <a:spcPts val="0"/>
              </a:spcAft>
              <a:buClr>
                <a:schemeClr val="dk1"/>
              </a:buClr>
              <a:buSzPts val="1700"/>
              <a:buFont typeface="Calibri"/>
              <a:buChar char="●"/>
            </a:pPr>
            <a:r>
              <a:rPr lang="en-US" sz="1400">
                <a:latin typeface="Arial"/>
                <a:ea typeface="Arial"/>
                <a:cs typeface="Arial"/>
                <a:sym typeface="Arial"/>
              </a:rPr>
              <a:t>a) Improved information on marine migration patterns and its relation to fishery locations</a:t>
            </a:r>
            <a:endParaRPr sz="1400">
              <a:latin typeface="Arial"/>
              <a:ea typeface="Arial"/>
              <a:cs typeface="Arial"/>
              <a:sym typeface="Arial"/>
            </a:endParaRPr>
          </a:p>
          <a:p>
            <a:pPr marL="457200" lvl="0" indent="-336550" algn="l" rtl="0">
              <a:spcBef>
                <a:spcPts val="0"/>
              </a:spcBef>
              <a:spcAft>
                <a:spcPts val="0"/>
              </a:spcAft>
              <a:buClr>
                <a:schemeClr val="dk1"/>
              </a:buClr>
              <a:buSzPts val="1700"/>
              <a:buFont typeface="Calibri"/>
              <a:buChar char="●"/>
            </a:pPr>
            <a:r>
              <a:rPr lang="en-US" sz="1400">
                <a:latin typeface="Arial"/>
                <a:ea typeface="Arial"/>
                <a:cs typeface="Arial"/>
                <a:sym typeface="Arial"/>
              </a:rPr>
              <a:t>b) Improved information on the characteristics of fishery catches.</a:t>
            </a:r>
            <a:endParaRPr sz="1400">
              <a:latin typeface="Arial"/>
              <a:ea typeface="Arial"/>
              <a:cs typeface="Arial"/>
              <a:sym typeface="Arial"/>
            </a:endParaRPr>
          </a:p>
          <a:p>
            <a:pPr marL="457200" lvl="0" indent="-336550" algn="l" rtl="0">
              <a:spcBef>
                <a:spcPts val="0"/>
              </a:spcBef>
              <a:spcAft>
                <a:spcPts val="0"/>
              </a:spcAft>
              <a:buClr>
                <a:schemeClr val="dk1"/>
              </a:buClr>
              <a:buSzPts val="1700"/>
              <a:buFont typeface="Calibri"/>
              <a:buChar char="●"/>
            </a:pPr>
            <a:r>
              <a:rPr lang="en-US" sz="1400">
                <a:latin typeface="Arial"/>
                <a:ea typeface="Arial"/>
                <a:cs typeface="Arial"/>
                <a:sym typeface="Arial"/>
              </a:rPr>
              <a:t>c) Improved information to help understand fishery impacts</a:t>
            </a:r>
            <a:endParaRPr sz="1700"/>
          </a:p>
          <a:p>
            <a:pPr marL="457200" lvl="0" indent="-336550" algn="l" rtl="0">
              <a:spcBef>
                <a:spcPts val="0"/>
              </a:spcBef>
              <a:spcAft>
                <a:spcPts val="0"/>
              </a:spcAft>
              <a:buClr>
                <a:schemeClr val="dk1"/>
              </a:buClr>
              <a:buSzPts val="1700"/>
              <a:buFont typeface="Calibri"/>
              <a:buChar char="●"/>
            </a:pPr>
            <a:r>
              <a:rPr lang="en-US" sz="1700"/>
              <a:t>Research to reduce bycatch, interception, and Illegal, Unreported, and Unregulated (IUU) fishing through improved understanding of distribution and migration patterns of Alaska salmon stocks to better predict and avoid incidental harvest in the migratory corridors for Alaska salmon including Bering Sea, Aleutian Island, and Gulf of Alaska areas and regions in the North Pacific where there is increased potential for IUU fishing.</a:t>
            </a:r>
            <a:endParaRPr sz="1700"/>
          </a:p>
          <a:p>
            <a:pPr marL="457200" lvl="0" indent="-336550" algn="l" rtl="0">
              <a:spcBef>
                <a:spcPts val="0"/>
              </a:spcBef>
              <a:spcAft>
                <a:spcPts val="0"/>
              </a:spcAft>
              <a:buClr>
                <a:schemeClr val="dk1"/>
              </a:buClr>
              <a:buSzPts val="1700"/>
              <a:buFont typeface="Calibri"/>
              <a:buChar char="●"/>
            </a:pPr>
            <a:r>
              <a:rPr lang="en-US" sz="1700"/>
              <a:t>Research to improve our ability to determine the stock origin (wild and hatchery) of chum and Chinook salmon taken in marine harvest, bycatch, and interception.</a:t>
            </a:r>
            <a:endParaRPr sz="1700"/>
          </a:p>
          <a:p>
            <a:pPr marL="457200" lvl="0" indent="-336550" algn="l" rtl="0">
              <a:spcBef>
                <a:spcPts val="0"/>
              </a:spcBef>
              <a:spcAft>
                <a:spcPts val="0"/>
              </a:spcAft>
              <a:buClr>
                <a:schemeClr val="dk1"/>
              </a:buClr>
              <a:buSzPts val="1700"/>
              <a:buFont typeface="Calibri"/>
              <a:buChar char="●"/>
            </a:pPr>
            <a:r>
              <a:rPr lang="en-US" sz="1700"/>
              <a:t>Research to understand the frequency of occurrence and mortality rate (direct and discard) attributed to unobserved fishing mortality (e.g., IUU, unreported catch, incidental catch/mixed stocks); and once this information is known, determine the impact to the populations.</a:t>
            </a:r>
            <a:endParaRPr sz="1700"/>
          </a:p>
          <a:p>
            <a:pPr marL="457200" lvl="0" indent="-336550" algn="l" rtl="0">
              <a:spcBef>
                <a:spcPts val="0"/>
              </a:spcBef>
              <a:spcAft>
                <a:spcPts val="0"/>
              </a:spcAft>
              <a:buClr>
                <a:schemeClr val="dk1"/>
              </a:buClr>
              <a:buSzPts val="1700"/>
              <a:buFont typeface="Calibri"/>
              <a:buChar char="●"/>
            </a:pPr>
            <a:r>
              <a:rPr lang="en-US" sz="1700"/>
              <a:t>Research to better define how all sources of marine harvest , including mixed stock fisheries, influence salmon abundance and how this varies by species, stock, and region.</a:t>
            </a:r>
            <a:endParaRPr sz="1700"/>
          </a:p>
          <a:p>
            <a:pPr marL="457200" lvl="0" indent="-336550" algn="l" rtl="0">
              <a:spcBef>
                <a:spcPts val="0"/>
              </a:spcBef>
              <a:spcAft>
                <a:spcPts val="0"/>
              </a:spcAft>
              <a:buClr>
                <a:schemeClr val="dk1"/>
              </a:buClr>
              <a:buSzPts val="1700"/>
              <a:buFont typeface="Calibri"/>
              <a:buChar char="●"/>
            </a:pPr>
            <a:r>
              <a:rPr lang="en-US" sz="1700"/>
              <a:t>Research to understand genetic diversity and fitness effects from fishing or hatchery influence that may reduce a population’s resilience and ability to recover from climate induced depression of population abundance or low productivity.</a:t>
            </a:r>
            <a:endParaRPr/>
          </a:p>
        </p:txBody>
      </p:sp>
      <p:sp>
        <p:nvSpPr>
          <p:cNvPr id="129" name="Google Shape;129;g303904c9dc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03904c9dc4_0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g303904c9dc4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03904c9dc4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03904c9dc4_2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g303904c9dc4_2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303904c9dc4_0_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g303904c9dc4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eal">
  <p:cSld name="Title Slide Teal">
    <p:bg>
      <p:bgPr>
        <a:solidFill>
          <a:schemeClr val="lt1"/>
        </a:solidFill>
        <a:effectLst/>
      </p:bgPr>
    </p:bg>
    <p:spTree>
      <p:nvGrpSpPr>
        <p:cNvPr id="1" name="Shape 15"/>
        <p:cNvGrpSpPr/>
        <p:nvPr/>
      </p:nvGrpSpPr>
      <p:grpSpPr>
        <a:xfrm>
          <a:off x="0" y="0"/>
          <a:ext cx="0" cy="0"/>
          <a:chOff x="0" y="0"/>
          <a:chExt cx="0" cy="0"/>
        </a:xfrm>
      </p:grpSpPr>
      <p:sp>
        <p:nvSpPr>
          <p:cNvPr id="16" name="Google Shape;16;p2"/>
          <p:cNvSpPr/>
          <p:nvPr/>
        </p:nvSpPr>
        <p:spPr>
          <a:xfrm flipH="1">
            <a:off x="0" y="0"/>
            <a:ext cx="12192000" cy="6858000"/>
          </a:xfrm>
          <a:prstGeom prst="rect">
            <a:avLst/>
          </a:prstGeom>
          <a:solidFill>
            <a:srgbClr val="13B9C2"/>
          </a:solidFill>
          <a:ln>
            <a:noFill/>
          </a:ln>
        </p:spPr>
        <p:txBody>
          <a:bodyPr spcFirstLastPara="1" wrap="square" lIns="109700" tIns="109700" rIns="109700" bIns="109700" anchor="ctr" anchorCtr="0">
            <a:noAutofit/>
          </a:bodyPr>
          <a:lstStyle/>
          <a:p>
            <a:pPr marL="0" marR="0" lvl="0" indent="0" algn="l" rtl="0">
              <a:spcBef>
                <a:spcPts val="0"/>
              </a:spcBef>
              <a:spcAft>
                <a:spcPts val="0"/>
              </a:spcAft>
              <a:buClr>
                <a:schemeClr val="dk1"/>
              </a:buClr>
              <a:buSzPts val="2160"/>
              <a:buFont typeface="Calibri"/>
              <a:buNone/>
            </a:pPr>
            <a:endParaRPr sz="2160" b="0" i="0" u="none" strike="noStrike" cap="none">
              <a:solidFill>
                <a:schemeClr val="dk1"/>
              </a:solidFill>
              <a:latin typeface="Calibri"/>
              <a:ea typeface="Calibri"/>
              <a:cs typeface="Calibri"/>
              <a:sym typeface="Calibri"/>
            </a:endParaRPr>
          </a:p>
        </p:txBody>
      </p:sp>
      <p:sp>
        <p:nvSpPr>
          <p:cNvPr id="17" name="Google Shape;17;p2"/>
          <p:cNvSpPr txBox="1">
            <a:spLocks noGrp="1"/>
          </p:cNvSpPr>
          <p:nvPr>
            <p:ph type="sldNum" idx="12"/>
          </p:nvPr>
        </p:nvSpPr>
        <p:spPr>
          <a:xfrm>
            <a:off x="11292840" y="6172201"/>
            <a:ext cx="914400" cy="593725"/>
          </a:xfrm>
          <a:prstGeom prst="rect">
            <a:avLst/>
          </a:prstGeom>
          <a:noFill/>
          <a:ln>
            <a:noFill/>
          </a:ln>
        </p:spPr>
        <p:txBody>
          <a:bodyPr spcFirstLastPara="1" wrap="square" lIns="91425" tIns="45700" rIns="91425" bIns="45700" anchor="t" anchorCtr="0">
            <a:noAutofit/>
          </a:bodyPr>
          <a:lstStyle>
            <a:lvl1pPr marL="0" marR="0" lvl="0" indent="0" algn="l">
              <a:spcBef>
                <a:spcPts val="0"/>
              </a:spcBef>
              <a:buClr>
                <a:srgbClr val="A5A5A5"/>
              </a:buClr>
              <a:buSzPts val="1620"/>
              <a:buFont typeface="Cambria"/>
              <a:buNone/>
              <a:defRPr sz="1620" b="0" i="0" u="none" strike="noStrike" cap="none">
                <a:solidFill>
                  <a:srgbClr val="A5A5A5"/>
                </a:solidFill>
                <a:latin typeface="Cambria"/>
                <a:ea typeface="Cambria"/>
                <a:cs typeface="Cambria"/>
                <a:sym typeface="Cambria"/>
              </a:defRPr>
            </a:lvl1pPr>
            <a:lvl2pPr marL="0" marR="0" lvl="1" indent="0" algn="l">
              <a:spcBef>
                <a:spcPts val="0"/>
              </a:spcBef>
              <a:buClr>
                <a:srgbClr val="A5A5A5"/>
              </a:buClr>
              <a:buSzPts val="1620"/>
              <a:buFont typeface="Cambria"/>
              <a:buNone/>
              <a:defRPr sz="1620" b="0" i="0" u="none" strike="noStrike" cap="none">
                <a:solidFill>
                  <a:srgbClr val="A5A5A5"/>
                </a:solidFill>
                <a:latin typeface="Cambria"/>
                <a:ea typeface="Cambria"/>
                <a:cs typeface="Cambria"/>
                <a:sym typeface="Cambria"/>
              </a:defRPr>
            </a:lvl2pPr>
            <a:lvl3pPr marL="0" marR="0" lvl="2" indent="0" algn="l">
              <a:spcBef>
                <a:spcPts val="0"/>
              </a:spcBef>
              <a:buClr>
                <a:srgbClr val="A5A5A5"/>
              </a:buClr>
              <a:buSzPts val="1620"/>
              <a:buFont typeface="Cambria"/>
              <a:buNone/>
              <a:defRPr sz="1620" b="0" i="0" u="none" strike="noStrike" cap="none">
                <a:solidFill>
                  <a:srgbClr val="A5A5A5"/>
                </a:solidFill>
                <a:latin typeface="Cambria"/>
                <a:ea typeface="Cambria"/>
                <a:cs typeface="Cambria"/>
                <a:sym typeface="Cambria"/>
              </a:defRPr>
            </a:lvl3pPr>
            <a:lvl4pPr marL="0" marR="0" lvl="3" indent="0" algn="l">
              <a:spcBef>
                <a:spcPts val="0"/>
              </a:spcBef>
              <a:buClr>
                <a:srgbClr val="A5A5A5"/>
              </a:buClr>
              <a:buSzPts val="1620"/>
              <a:buFont typeface="Cambria"/>
              <a:buNone/>
              <a:defRPr sz="1620" b="0" i="0" u="none" strike="noStrike" cap="none">
                <a:solidFill>
                  <a:srgbClr val="A5A5A5"/>
                </a:solidFill>
                <a:latin typeface="Cambria"/>
                <a:ea typeface="Cambria"/>
                <a:cs typeface="Cambria"/>
                <a:sym typeface="Cambria"/>
              </a:defRPr>
            </a:lvl4pPr>
            <a:lvl5pPr marL="0" marR="0" lvl="4" indent="0" algn="l">
              <a:spcBef>
                <a:spcPts val="0"/>
              </a:spcBef>
              <a:buClr>
                <a:srgbClr val="A5A5A5"/>
              </a:buClr>
              <a:buSzPts val="1620"/>
              <a:buFont typeface="Cambria"/>
              <a:buNone/>
              <a:defRPr sz="1620" b="0" i="0" u="none" strike="noStrike" cap="none">
                <a:solidFill>
                  <a:srgbClr val="A5A5A5"/>
                </a:solidFill>
                <a:latin typeface="Cambria"/>
                <a:ea typeface="Cambria"/>
                <a:cs typeface="Cambria"/>
                <a:sym typeface="Cambria"/>
              </a:defRPr>
            </a:lvl5pPr>
            <a:lvl6pPr marL="0" marR="0" lvl="5" indent="0" algn="l">
              <a:spcBef>
                <a:spcPts val="0"/>
              </a:spcBef>
              <a:buClr>
                <a:srgbClr val="A5A5A5"/>
              </a:buClr>
              <a:buSzPts val="1620"/>
              <a:buFont typeface="Cambria"/>
              <a:buNone/>
              <a:defRPr sz="1620" b="0" i="0" u="none" strike="noStrike" cap="none">
                <a:solidFill>
                  <a:srgbClr val="A5A5A5"/>
                </a:solidFill>
                <a:latin typeface="Cambria"/>
                <a:ea typeface="Cambria"/>
                <a:cs typeface="Cambria"/>
                <a:sym typeface="Cambria"/>
              </a:defRPr>
            </a:lvl6pPr>
            <a:lvl7pPr marL="0" marR="0" lvl="6" indent="0" algn="l">
              <a:spcBef>
                <a:spcPts val="0"/>
              </a:spcBef>
              <a:buClr>
                <a:srgbClr val="A5A5A5"/>
              </a:buClr>
              <a:buSzPts val="1620"/>
              <a:buFont typeface="Cambria"/>
              <a:buNone/>
              <a:defRPr sz="1620" b="0" i="0" u="none" strike="noStrike" cap="none">
                <a:solidFill>
                  <a:srgbClr val="A5A5A5"/>
                </a:solidFill>
                <a:latin typeface="Cambria"/>
                <a:ea typeface="Cambria"/>
                <a:cs typeface="Cambria"/>
                <a:sym typeface="Cambria"/>
              </a:defRPr>
            </a:lvl7pPr>
            <a:lvl8pPr marL="0" marR="0" lvl="7" indent="0" algn="l">
              <a:spcBef>
                <a:spcPts val="0"/>
              </a:spcBef>
              <a:buClr>
                <a:srgbClr val="A5A5A5"/>
              </a:buClr>
              <a:buSzPts val="1620"/>
              <a:buFont typeface="Cambria"/>
              <a:buNone/>
              <a:defRPr sz="1620" b="0" i="0" u="none" strike="noStrike" cap="none">
                <a:solidFill>
                  <a:srgbClr val="A5A5A5"/>
                </a:solidFill>
                <a:latin typeface="Cambria"/>
                <a:ea typeface="Cambria"/>
                <a:cs typeface="Cambria"/>
                <a:sym typeface="Cambria"/>
              </a:defRPr>
            </a:lvl8pPr>
            <a:lvl9pPr marL="0" marR="0" lvl="8" indent="0" algn="l">
              <a:spcBef>
                <a:spcPts val="0"/>
              </a:spcBef>
              <a:buClr>
                <a:srgbClr val="A5A5A5"/>
              </a:buClr>
              <a:buSzPts val="1620"/>
              <a:buFont typeface="Cambria"/>
              <a:buNone/>
              <a:defRPr sz="1620" b="0" i="0" u="none" strike="noStrike" cap="none">
                <a:solidFill>
                  <a:srgbClr val="A5A5A5"/>
                </a:solidFill>
                <a:latin typeface="Cambria"/>
                <a:ea typeface="Cambria"/>
                <a:cs typeface="Cambria"/>
                <a:sym typeface="Cambria"/>
              </a:defRPr>
            </a:lvl9pPr>
          </a:lstStyle>
          <a:p>
            <a:pPr marL="0" lvl="0" indent="0" algn="l" rtl="0">
              <a:spcBef>
                <a:spcPts val="0"/>
              </a:spcBef>
              <a:spcAft>
                <a:spcPts val="0"/>
              </a:spcAft>
              <a:buNone/>
            </a:pPr>
            <a:fld id="{00000000-1234-1234-1234-123412341234}" type="slidenum">
              <a:rPr lang="en-US"/>
              <a:t>‹#›</a:t>
            </a:fld>
            <a:endParaRPr/>
          </a:p>
        </p:txBody>
      </p:sp>
      <p:sp>
        <p:nvSpPr>
          <p:cNvPr id="18" name="Google Shape;18;p2"/>
          <p:cNvSpPr/>
          <p:nvPr/>
        </p:nvSpPr>
        <p:spPr>
          <a:xfrm rot="10800000">
            <a:off x="9" y="0"/>
            <a:ext cx="2238703" cy="6878155"/>
          </a:xfrm>
          <a:custGeom>
            <a:avLst/>
            <a:gdLst/>
            <a:ahLst/>
            <a:cxnLst/>
            <a:rect l="l" t="t" r="r" b="b"/>
            <a:pathLst>
              <a:path w="2228193" h="6845864" extrusionOk="0">
                <a:moveTo>
                  <a:pt x="2132070" y="0"/>
                </a:moveTo>
                <a:lnTo>
                  <a:pt x="2228193" y="0"/>
                </a:lnTo>
                <a:lnTo>
                  <a:pt x="2228193" y="6845864"/>
                </a:lnTo>
                <a:lnTo>
                  <a:pt x="0" y="6845864"/>
                </a:lnTo>
                <a:lnTo>
                  <a:pt x="163139" y="6755280"/>
                </a:lnTo>
                <a:cubicBezTo>
                  <a:pt x="1116618" y="6045423"/>
                  <a:pt x="1878156" y="3418473"/>
                  <a:pt x="2130212" y="29715"/>
                </a:cubicBezTo>
                <a:lnTo>
                  <a:pt x="2132070" y="0"/>
                </a:lnTo>
                <a:close/>
              </a:path>
            </a:pathLst>
          </a:custGeom>
          <a:solidFill>
            <a:schemeClr val="dk2"/>
          </a:solidFill>
          <a:ln>
            <a:noFill/>
          </a:ln>
        </p:spPr>
        <p:txBody>
          <a:bodyPr spcFirstLastPara="1" wrap="square" lIns="109700" tIns="54825" rIns="109700" bIns="54825" anchor="ctr" anchorCtr="0">
            <a:noAutofit/>
          </a:bodyPr>
          <a:lstStyle/>
          <a:p>
            <a:pPr marL="0" marR="0" lvl="0" indent="0" algn="ctr" rtl="0">
              <a:spcBef>
                <a:spcPts val="0"/>
              </a:spcBef>
              <a:spcAft>
                <a:spcPts val="0"/>
              </a:spcAft>
              <a:buClr>
                <a:schemeClr val="dk1"/>
              </a:buClr>
              <a:buSzPts val="1351"/>
              <a:buFont typeface="Calibri"/>
              <a:buNone/>
            </a:pPr>
            <a:endParaRPr sz="1351" b="0" i="0" u="none" strike="noStrike" cap="none">
              <a:solidFill>
                <a:schemeClr val="lt1"/>
              </a:solidFill>
              <a:latin typeface="Cambria"/>
              <a:ea typeface="Cambria"/>
              <a:cs typeface="Cambria"/>
              <a:sym typeface="Cambria"/>
            </a:endParaRPr>
          </a:p>
        </p:txBody>
      </p:sp>
      <p:sp>
        <p:nvSpPr>
          <p:cNvPr id="19" name="Google Shape;19;p2"/>
          <p:cNvSpPr/>
          <p:nvPr/>
        </p:nvSpPr>
        <p:spPr>
          <a:xfrm>
            <a:off x="9880609" y="0"/>
            <a:ext cx="2321911" cy="6878155"/>
          </a:xfrm>
          <a:custGeom>
            <a:avLst/>
            <a:gdLst/>
            <a:ahLst/>
            <a:cxnLst/>
            <a:rect l="l" t="t" r="r" b="b"/>
            <a:pathLst>
              <a:path w="2228193" h="6845864" extrusionOk="0">
                <a:moveTo>
                  <a:pt x="2132070" y="0"/>
                </a:moveTo>
                <a:lnTo>
                  <a:pt x="2228193" y="0"/>
                </a:lnTo>
                <a:lnTo>
                  <a:pt x="2228193" y="6845864"/>
                </a:lnTo>
                <a:lnTo>
                  <a:pt x="0" y="6845864"/>
                </a:lnTo>
                <a:lnTo>
                  <a:pt x="163139" y="6755280"/>
                </a:lnTo>
                <a:cubicBezTo>
                  <a:pt x="1116618" y="6045423"/>
                  <a:pt x="1878156" y="3418473"/>
                  <a:pt x="2130212" y="29715"/>
                </a:cubicBezTo>
                <a:lnTo>
                  <a:pt x="2132070" y="0"/>
                </a:lnTo>
                <a:close/>
              </a:path>
            </a:pathLst>
          </a:custGeom>
          <a:solidFill>
            <a:schemeClr val="lt1"/>
          </a:solidFill>
          <a:ln>
            <a:noFill/>
          </a:ln>
        </p:spPr>
        <p:txBody>
          <a:bodyPr spcFirstLastPara="1" wrap="square" lIns="109700" tIns="54825" rIns="109700" bIns="54825" anchor="ctr" anchorCtr="0">
            <a:noAutofit/>
          </a:bodyPr>
          <a:lstStyle/>
          <a:p>
            <a:pPr marL="0" marR="0" lvl="0" indent="0" algn="ctr" rtl="0">
              <a:spcBef>
                <a:spcPts val="0"/>
              </a:spcBef>
              <a:spcAft>
                <a:spcPts val="0"/>
              </a:spcAft>
              <a:buClr>
                <a:schemeClr val="dk1"/>
              </a:buClr>
              <a:buSzPts val="1351"/>
              <a:buFont typeface="Calibri"/>
              <a:buNone/>
            </a:pPr>
            <a:endParaRPr sz="1351" b="0" i="0" u="none" strike="noStrike" cap="none">
              <a:solidFill>
                <a:schemeClr val="lt1"/>
              </a:solidFill>
              <a:latin typeface="Cambria"/>
              <a:ea typeface="Cambria"/>
              <a:cs typeface="Cambria"/>
              <a:sym typeface="Cambria"/>
            </a:endParaRPr>
          </a:p>
        </p:txBody>
      </p:sp>
      <p:sp>
        <p:nvSpPr>
          <p:cNvPr id="20" name="Google Shape;20;p2"/>
          <p:cNvSpPr txBox="1">
            <a:spLocks noGrp="1"/>
          </p:cNvSpPr>
          <p:nvPr>
            <p:ph type="ctrTitle"/>
          </p:nvPr>
        </p:nvSpPr>
        <p:spPr>
          <a:xfrm>
            <a:off x="1679620" y="907060"/>
            <a:ext cx="9030291" cy="941796"/>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003155"/>
              </a:buClr>
              <a:buSzPts val="6000"/>
              <a:buFont typeface="Cambria"/>
              <a:buNone/>
              <a:defRPr sz="7200" b="0" i="0">
                <a:solidFill>
                  <a:srgbClr val="003155"/>
                </a:solidFill>
                <a:latin typeface="Cambria"/>
                <a:ea typeface="Cambria"/>
                <a:cs typeface="Cambria"/>
                <a:sym typeface="Cambr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
          <p:cNvSpPr txBox="1">
            <a:spLocks noGrp="1"/>
          </p:cNvSpPr>
          <p:nvPr>
            <p:ph type="subTitle" idx="1"/>
          </p:nvPr>
        </p:nvSpPr>
        <p:spPr>
          <a:xfrm>
            <a:off x="1679620" y="4800600"/>
            <a:ext cx="8431333" cy="1691640"/>
          </a:xfrm>
          <a:prstGeom prst="rect">
            <a:avLst/>
          </a:prstGeom>
          <a:noFill/>
          <a:ln>
            <a:noFill/>
          </a:ln>
        </p:spPr>
        <p:txBody>
          <a:bodyPr spcFirstLastPara="1" wrap="square" lIns="0" tIns="0" rIns="0" bIns="0" anchor="t" anchorCtr="0">
            <a:noAutofit/>
          </a:bodyPr>
          <a:lstStyle>
            <a:lvl1pPr lvl="0" algn="l">
              <a:lnSpc>
                <a:spcPct val="95000"/>
              </a:lnSpc>
              <a:spcBef>
                <a:spcPts val="1400"/>
              </a:spcBef>
              <a:spcAft>
                <a:spcPts val="0"/>
              </a:spcAft>
              <a:buClr>
                <a:srgbClr val="B7F7FF"/>
              </a:buClr>
              <a:buSzPts val="1466"/>
              <a:buNone/>
              <a:defRPr sz="2200" b="0" i="0">
                <a:solidFill>
                  <a:srgbClr val="B7F7FF"/>
                </a:solidFill>
                <a:latin typeface="Cambria"/>
                <a:ea typeface="Cambria"/>
                <a:cs typeface="Cambria"/>
                <a:sym typeface="Cambria"/>
              </a:defRPr>
            </a:lvl1pPr>
            <a:lvl2pPr lvl="1" algn="ctr">
              <a:lnSpc>
                <a:spcPct val="90000"/>
              </a:lnSpc>
              <a:spcBef>
                <a:spcPts val="300"/>
              </a:spcBef>
              <a:spcAft>
                <a:spcPts val="0"/>
              </a:spcAft>
              <a:buClr>
                <a:schemeClr val="dk1"/>
              </a:buClr>
              <a:buSzPts val="1833"/>
              <a:buNone/>
              <a:defRPr sz="2200"/>
            </a:lvl2pPr>
            <a:lvl3pPr lvl="2" algn="ctr">
              <a:lnSpc>
                <a:spcPct val="90000"/>
              </a:lnSpc>
              <a:spcBef>
                <a:spcPts val="300"/>
              </a:spcBef>
              <a:spcAft>
                <a:spcPts val="0"/>
              </a:spcAft>
              <a:buClr>
                <a:schemeClr val="dk1"/>
              </a:buClr>
              <a:buSzPts val="1833"/>
              <a:buNone/>
              <a:defRPr sz="2200"/>
            </a:lvl3pPr>
            <a:lvl4pPr lvl="3" algn="ctr">
              <a:lnSpc>
                <a:spcPct val="90000"/>
              </a:lnSpc>
              <a:spcBef>
                <a:spcPts val="300"/>
              </a:spcBef>
              <a:spcAft>
                <a:spcPts val="0"/>
              </a:spcAft>
              <a:buClr>
                <a:schemeClr val="dk1"/>
              </a:buClr>
              <a:buSzPts val="1667"/>
              <a:buNone/>
              <a:defRPr sz="2000"/>
            </a:lvl4pPr>
            <a:lvl5pPr lvl="4" algn="ctr">
              <a:lnSpc>
                <a:spcPct val="90000"/>
              </a:lnSpc>
              <a:spcBef>
                <a:spcPts val="300"/>
              </a:spcBef>
              <a:spcAft>
                <a:spcPts val="0"/>
              </a:spcAft>
              <a:buClr>
                <a:schemeClr val="dk1"/>
              </a:buClr>
              <a:buSzPts val="1667"/>
              <a:buNone/>
              <a:defRPr sz="2000"/>
            </a:lvl5pPr>
            <a:lvl6pPr lvl="5" algn="ctr">
              <a:lnSpc>
                <a:spcPct val="90000"/>
              </a:lnSpc>
              <a:spcBef>
                <a:spcPts val="300"/>
              </a:spcBef>
              <a:spcAft>
                <a:spcPts val="0"/>
              </a:spcAft>
              <a:buClr>
                <a:schemeClr val="dk1"/>
              </a:buClr>
              <a:buSzPts val="1667"/>
              <a:buNone/>
              <a:defRPr sz="2000"/>
            </a:lvl6pPr>
            <a:lvl7pPr lvl="6" algn="ctr">
              <a:lnSpc>
                <a:spcPct val="90000"/>
              </a:lnSpc>
              <a:spcBef>
                <a:spcPts val="300"/>
              </a:spcBef>
              <a:spcAft>
                <a:spcPts val="0"/>
              </a:spcAft>
              <a:buClr>
                <a:schemeClr val="dk1"/>
              </a:buClr>
              <a:buSzPts val="1667"/>
              <a:buNone/>
              <a:defRPr sz="2000"/>
            </a:lvl7pPr>
            <a:lvl8pPr lvl="7" algn="ctr">
              <a:lnSpc>
                <a:spcPct val="90000"/>
              </a:lnSpc>
              <a:spcBef>
                <a:spcPts val="300"/>
              </a:spcBef>
              <a:spcAft>
                <a:spcPts val="0"/>
              </a:spcAft>
              <a:buClr>
                <a:schemeClr val="dk1"/>
              </a:buClr>
              <a:buSzPts val="1667"/>
              <a:buNone/>
              <a:defRPr sz="2000"/>
            </a:lvl8pPr>
            <a:lvl9pPr lvl="8" algn="ctr">
              <a:lnSpc>
                <a:spcPct val="90000"/>
              </a:lnSpc>
              <a:spcBef>
                <a:spcPts val="300"/>
              </a:spcBef>
              <a:spcAft>
                <a:spcPts val="300"/>
              </a:spcAft>
              <a:buClr>
                <a:schemeClr val="dk1"/>
              </a:buClr>
              <a:buSzPts val="1667"/>
              <a:buNone/>
              <a:defRPr sz="2000"/>
            </a:lvl9pPr>
          </a:lstStyle>
          <a:p>
            <a:endParaRPr/>
          </a:p>
        </p:txBody>
      </p:sp>
      <p:pic>
        <p:nvPicPr>
          <p:cNvPr id="22" name="Google Shape;22;p2"/>
          <p:cNvPicPr preferRelativeResize="0"/>
          <p:nvPr/>
        </p:nvPicPr>
        <p:blipFill rotWithShape="1">
          <a:blip r:embed="rId2">
            <a:alphaModFix/>
          </a:blip>
          <a:srcRect/>
          <a:stretch/>
        </p:blipFill>
        <p:spPr>
          <a:xfrm>
            <a:off x="10060107" y="5926930"/>
            <a:ext cx="1863564" cy="75529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4" name="Google Shape;74;p1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a:spLocks noGrp="1"/>
          </p:cNvSpPr>
          <p:nvPr>
            <p:ph type="pic" idx="2"/>
          </p:nvPr>
        </p:nvSpPr>
        <p:spPr>
          <a:xfrm>
            <a:off x="5183188" y="987425"/>
            <a:ext cx="6172200" cy="4873625"/>
          </a:xfrm>
          <a:prstGeom prst="rect">
            <a:avLst/>
          </a:prstGeom>
          <a:noFill/>
          <a:ln>
            <a:noFill/>
          </a:ln>
        </p:spPr>
      </p:sp>
      <p:sp>
        <p:nvSpPr>
          <p:cNvPr id="81" name="Google Shape;81;p1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2" name="Google Shape;8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5"/>
        <p:cNvGrpSpPr/>
        <p:nvPr/>
      </p:nvGrpSpPr>
      <p:grpSpPr>
        <a:xfrm>
          <a:off x="0" y="0"/>
          <a:ext cx="0" cy="0"/>
          <a:chOff x="0" y="0"/>
          <a:chExt cx="0" cy="0"/>
        </a:xfrm>
      </p:grpSpPr>
      <p:sp>
        <p:nvSpPr>
          <p:cNvPr id="86" name="Google Shape;8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1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1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Fish">
  <p:cSld name="Title - Fish">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32"/>
          <p:cNvSpPr txBox="1">
            <a:spLocks noGrp="1"/>
          </p:cNvSpPr>
          <p:nvPr>
            <p:ph type="title"/>
          </p:nvPr>
        </p:nvSpPr>
        <p:spPr>
          <a:xfrm>
            <a:off x="4268909" y="1141666"/>
            <a:ext cx="7313491" cy="1398472"/>
          </a:xfrm>
          <a:prstGeom prst="rect">
            <a:avLst/>
          </a:prstGeom>
          <a:noFill/>
          <a:ln>
            <a:noFill/>
          </a:ln>
        </p:spPr>
        <p:txBody>
          <a:bodyPr spcFirstLastPara="1" wrap="square" lIns="91425" tIns="45700" rIns="91425" bIns="45700" anchor="t" anchorCtr="0">
            <a:noAutofit/>
          </a:bodyPr>
          <a:lstStyle>
            <a:lvl1pPr lvl="0" algn="r">
              <a:lnSpc>
                <a:spcPct val="80000"/>
              </a:lnSpc>
              <a:spcBef>
                <a:spcPts val="0"/>
              </a:spcBef>
              <a:spcAft>
                <a:spcPts val="0"/>
              </a:spcAft>
              <a:buClr>
                <a:schemeClr val="accent1"/>
              </a:buClr>
              <a:buSzPts val="1800"/>
              <a:buFont typeface="Arial Narrow"/>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2"/>
          <p:cNvSpPr txBox="1">
            <a:spLocks noGrp="1"/>
          </p:cNvSpPr>
          <p:nvPr>
            <p:ph type="body" idx="1"/>
          </p:nvPr>
        </p:nvSpPr>
        <p:spPr>
          <a:xfrm>
            <a:off x="4269317" y="2707458"/>
            <a:ext cx="7313083" cy="1224439"/>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360"/>
              </a:spcBef>
              <a:spcAft>
                <a:spcPts val="0"/>
              </a:spcAft>
              <a:buClr>
                <a:schemeClr val="dk2"/>
              </a:buClr>
              <a:buSzPts val="1800"/>
              <a:buNone/>
              <a:defRPr/>
            </a:lvl1pPr>
            <a:lvl2pPr marL="914400" lvl="1" indent="-342900" algn="l">
              <a:lnSpc>
                <a:spcPct val="100000"/>
              </a:lnSpc>
              <a:spcBef>
                <a:spcPts val="360"/>
              </a:spcBef>
              <a:spcAft>
                <a:spcPts val="0"/>
              </a:spcAft>
              <a:buClr>
                <a:schemeClr val="dk2"/>
              </a:buClr>
              <a:buSzPts val="1800"/>
              <a:buChar char="•"/>
              <a:defRPr/>
            </a:lvl2pPr>
            <a:lvl3pPr marL="1371600" lvl="2" indent="-342900" algn="l">
              <a:lnSpc>
                <a:spcPct val="100000"/>
              </a:lnSpc>
              <a:spcBef>
                <a:spcPts val="360"/>
              </a:spcBef>
              <a:spcAft>
                <a:spcPts val="0"/>
              </a:spcAft>
              <a:buClr>
                <a:schemeClr val="dk2"/>
              </a:buClr>
              <a:buSzPts val="1800"/>
              <a:buChar char="•"/>
              <a:defRPr/>
            </a:lvl3pPr>
            <a:lvl4pPr marL="1828800" lvl="3" indent="-342900" algn="l">
              <a:lnSpc>
                <a:spcPct val="100000"/>
              </a:lnSpc>
              <a:spcBef>
                <a:spcPts val="360"/>
              </a:spcBef>
              <a:spcAft>
                <a:spcPts val="0"/>
              </a:spcAft>
              <a:buClr>
                <a:schemeClr val="dk2"/>
              </a:buClr>
              <a:buSzPts val="1800"/>
              <a:buChar char="•"/>
              <a:defRPr/>
            </a:lvl4pPr>
            <a:lvl5pPr marL="2286000" lvl="4" indent="-342900" algn="l">
              <a:lnSpc>
                <a:spcPct val="100000"/>
              </a:lnSpc>
              <a:spcBef>
                <a:spcPts val="360"/>
              </a:spcBef>
              <a:spcAft>
                <a:spcPts val="0"/>
              </a:spcAft>
              <a:buClr>
                <a:schemeClr val="dk2"/>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 name="Google Shape;16;p32"/>
          <p:cNvSpPr txBox="1">
            <a:spLocks noGrp="1"/>
          </p:cNvSpPr>
          <p:nvPr>
            <p:ph type="body" idx="2"/>
          </p:nvPr>
        </p:nvSpPr>
        <p:spPr>
          <a:xfrm>
            <a:off x="618067" y="3118591"/>
            <a:ext cx="1725084" cy="75247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60"/>
              </a:spcBef>
              <a:spcAft>
                <a:spcPts val="0"/>
              </a:spcAft>
              <a:buClr>
                <a:schemeClr val="accent1"/>
              </a:buClr>
              <a:buSzPts val="1800"/>
              <a:buNone/>
              <a:defRPr sz="1800" b="1">
                <a:solidFill>
                  <a:schemeClr val="accent1"/>
                </a:solidFill>
              </a:defRPr>
            </a:lvl1pPr>
            <a:lvl2pPr marL="914400" lvl="1" indent="-342900" algn="l">
              <a:lnSpc>
                <a:spcPct val="100000"/>
              </a:lnSpc>
              <a:spcBef>
                <a:spcPts val="360"/>
              </a:spcBef>
              <a:spcAft>
                <a:spcPts val="0"/>
              </a:spcAft>
              <a:buClr>
                <a:schemeClr val="dk2"/>
              </a:buClr>
              <a:buSzPts val="1800"/>
              <a:buChar char="•"/>
              <a:defRPr/>
            </a:lvl2pPr>
            <a:lvl3pPr marL="1371600" lvl="2" indent="-342900" algn="l">
              <a:lnSpc>
                <a:spcPct val="100000"/>
              </a:lnSpc>
              <a:spcBef>
                <a:spcPts val="360"/>
              </a:spcBef>
              <a:spcAft>
                <a:spcPts val="0"/>
              </a:spcAft>
              <a:buClr>
                <a:schemeClr val="dk2"/>
              </a:buClr>
              <a:buSzPts val="1800"/>
              <a:buChar char="•"/>
              <a:defRPr/>
            </a:lvl3pPr>
            <a:lvl4pPr marL="1828800" lvl="3" indent="-342900" algn="l">
              <a:lnSpc>
                <a:spcPct val="100000"/>
              </a:lnSpc>
              <a:spcBef>
                <a:spcPts val="360"/>
              </a:spcBef>
              <a:spcAft>
                <a:spcPts val="0"/>
              </a:spcAft>
              <a:buClr>
                <a:schemeClr val="dk2"/>
              </a:buClr>
              <a:buSzPts val="1800"/>
              <a:buChar char="•"/>
              <a:defRPr/>
            </a:lvl4pPr>
            <a:lvl5pPr marL="2286000" lvl="4" indent="-342900" algn="l">
              <a:lnSpc>
                <a:spcPct val="100000"/>
              </a:lnSpc>
              <a:spcBef>
                <a:spcPts val="360"/>
              </a:spcBef>
              <a:spcAft>
                <a:spcPts val="0"/>
              </a:spcAft>
              <a:buClr>
                <a:schemeClr val="dk2"/>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 name="Google Shape;17;p32"/>
          <p:cNvSpPr txBox="1">
            <a:spLocks noGrp="1"/>
          </p:cNvSpPr>
          <p:nvPr>
            <p:ph type="body" idx="3"/>
          </p:nvPr>
        </p:nvSpPr>
        <p:spPr>
          <a:xfrm>
            <a:off x="4269317" y="4282303"/>
            <a:ext cx="7313083" cy="577850"/>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360"/>
              </a:spcBef>
              <a:spcAft>
                <a:spcPts val="0"/>
              </a:spcAft>
              <a:buClr>
                <a:schemeClr val="dk2"/>
              </a:buClr>
              <a:buSzPts val="1800"/>
              <a:buNone/>
              <a:defRPr sz="1800"/>
            </a:lvl1pPr>
            <a:lvl2pPr marL="914400" lvl="1" indent="-342900" algn="l">
              <a:lnSpc>
                <a:spcPct val="100000"/>
              </a:lnSpc>
              <a:spcBef>
                <a:spcPts val="360"/>
              </a:spcBef>
              <a:spcAft>
                <a:spcPts val="0"/>
              </a:spcAft>
              <a:buClr>
                <a:schemeClr val="dk2"/>
              </a:buClr>
              <a:buSzPts val="1800"/>
              <a:buChar char="•"/>
              <a:defRPr/>
            </a:lvl2pPr>
            <a:lvl3pPr marL="1371600" lvl="2" indent="-342900" algn="l">
              <a:lnSpc>
                <a:spcPct val="100000"/>
              </a:lnSpc>
              <a:spcBef>
                <a:spcPts val="360"/>
              </a:spcBef>
              <a:spcAft>
                <a:spcPts val="0"/>
              </a:spcAft>
              <a:buClr>
                <a:schemeClr val="dk2"/>
              </a:buClr>
              <a:buSzPts val="1800"/>
              <a:buChar char="•"/>
              <a:defRPr/>
            </a:lvl3pPr>
            <a:lvl4pPr marL="1828800" lvl="3" indent="-342900" algn="l">
              <a:lnSpc>
                <a:spcPct val="100000"/>
              </a:lnSpc>
              <a:spcBef>
                <a:spcPts val="360"/>
              </a:spcBef>
              <a:spcAft>
                <a:spcPts val="0"/>
              </a:spcAft>
              <a:buClr>
                <a:schemeClr val="dk2"/>
              </a:buClr>
              <a:buSzPts val="1800"/>
              <a:buChar char="•"/>
              <a:defRPr/>
            </a:lvl4pPr>
            <a:lvl5pPr marL="2286000" lvl="4" indent="-342900" algn="l">
              <a:lnSpc>
                <a:spcPct val="100000"/>
              </a:lnSpc>
              <a:spcBef>
                <a:spcPts val="360"/>
              </a:spcBef>
              <a:spcAft>
                <a:spcPts val="0"/>
              </a:spcAft>
              <a:buClr>
                <a:schemeClr val="dk2"/>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653496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hoto Divider">
  <p:cSld name="Photo Divider">
    <p:spTree>
      <p:nvGrpSpPr>
        <p:cNvPr id="1" name="Shape 23"/>
        <p:cNvGrpSpPr/>
        <p:nvPr/>
      </p:nvGrpSpPr>
      <p:grpSpPr>
        <a:xfrm>
          <a:off x="0" y="0"/>
          <a:ext cx="0" cy="0"/>
          <a:chOff x="0" y="0"/>
          <a:chExt cx="0" cy="0"/>
        </a:xfrm>
      </p:grpSpPr>
      <p:sp>
        <p:nvSpPr>
          <p:cNvPr id="24" name="Google Shape;24;p3"/>
          <p:cNvSpPr/>
          <p:nvPr/>
        </p:nvSpPr>
        <p:spPr>
          <a:xfrm rot="10800000">
            <a:off x="-25423" y="-30696"/>
            <a:ext cx="12227564" cy="2457785"/>
          </a:xfrm>
          <a:custGeom>
            <a:avLst/>
            <a:gdLst/>
            <a:ahLst/>
            <a:cxnLst/>
            <a:rect l="l" t="t" r="r" b="b"/>
            <a:pathLst>
              <a:path w="9170673" h="2457785" extrusionOk="0">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lt1">
              <a:alpha val="4549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Narrow"/>
              <a:ea typeface="Arial Narrow"/>
              <a:cs typeface="Arial Narrow"/>
              <a:sym typeface="Arial Narrow"/>
            </a:endParaRPr>
          </a:p>
        </p:txBody>
      </p:sp>
      <p:sp>
        <p:nvSpPr>
          <p:cNvPr id="25" name="Google Shape;25;p3"/>
          <p:cNvSpPr txBox="1">
            <a:spLocks noGrp="1"/>
          </p:cNvSpPr>
          <p:nvPr>
            <p:ph type="title"/>
          </p:nvPr>
        </p:nvSpPr>
        <p:spPr>
          <a:xfrm>
            <a:off x="609599" y="457200"/>
            <a:ext cx="10972800" cy="77225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lvl1pPr lvl="0" algn="l">
              <a:lnSpc>
                <a:spcPct val="100000"/>
              </a:lnSpc>
              <a:spcBef>
                <a:spcPts val="0"/>
              </a:spcBef>
              <a:spcAft>
                <a:spcPts val="0"/>
              </a:spcAft>
              <a:buClr>
                <a:srgbClr val="FFFFFF"/>
              </a:buClr>
              <a:buSzPts val="4000"/>
              <a:buFont typeface="Arial Narrow"/>
              <a:buNone/>
              <a:defRPr sz="4000" b="1" cap="none">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body" idx="1"/>
          </p:nvPr>
        </p:nvSpPr>
        <p:spPr>
          <a:xfrm>
            <a:off x="609600" y="1415654"/>
            <a:ext cx="10972800" cy="1500187"/>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lvl1pPr marL="457200" lvl="0" indent="-228600" algn="r">
              <a:lnSpc>
                <a:spcPct val="100000"/>
              </a:lnSpc>
              <a:spcBef>
                <a:spcPts val="400"/>
              </a:spcBef>
              <a:spcAft>
                <a:spcPts val="0"/>
              </a:spcAft>
              <a:buClr>
                <a:srgbClr val="FFFFFF"/>
              </a:buClr>
              <a:buSzPts val="2000"/>
              <a:buNone/>
              <a:defRPr sz="2000">
                <a:solidFill>
                  <a:srgbClr val="FFFFFF"/>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27" name="Google Shape;27;p3"/>
          <p:cNvSpPr txBox="1">
            <a:spLocks noGrp="1"/>
          </p:cNvSpPr>
          <p:nvPr>
            <p:ph type="sldNum" idx="12"/>
          </p:nvPr>
        </p:nvSpPr>
        <p:spPr>
          <a:xfrm>
            <a:off x="3048000" y="6355081"/>
            <a:ext cx="8534401" cy="502919"/>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Narrow"/>
                <a:ea typeface="Arial Narrow"/>
                <a:cs typeface="Arial Narrow"/>
                <a:sym typeface="Arial Narrow"/>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Narrow"/>
                <a:ea typeface="Arial Narrow"/>
                <a:cs typeface="Arial Narrow"/>
                <a:sym typeface="Arial Narrow"/>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Narrow"/>
                <a:ea typeface="Arial Narrow"/>
                <a:cs typeface="Arial Narrow"/>
                <a:sym typeface="Arial Narrow"/>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Narrow"/>
                <a:ea typeface="Arial Narrow"/>
                <a:cs typeface="Arial Narrow"/>
                <a:sym typeface="Arial Narrow"/>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Narrow"/>
                <a:ea typeface="Arial Narrow"/>
                <a:cs typeface="Arial Narrow"/>
                <a:sym typeface="Arial Narrow"/>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Narrow"/>
                <a:ea typeface="Arial Narrow"/>
                <a:cs typeface="Arial Narrow"/>
                <a:sym typeface="Arial Narrow"/>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Narrow"/>
                <a:ea typeface="Arial Narrow"/>
                <a:cs typeface="Arial Narrow"/>
                <a:sym typeface="Arial Narrow"/>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Narrow"/>
                <a:ea typeface="Arial Narrow"/>
                <a:cs typeface="Arial Narrow"/>
                <a:sym typeface="Arial Narrow"/>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Narrow"/>
                <a:ea typeface="Arial Narrow"/>
                <a:cs typeface="Arial Narrow"/>
                <a:sym typeface="Arial Narrow"/>
              </a:defRPr>
            </a:lvl9pPr>
          </a:lstStyle>
          <a:p>
            <a:pPr marL="0" lvl="0" indent="0" algn="r" rtl="0">
              <a:spcBef>
                <a:spcPts val="0"/>
              </a:spcBef>
              <a:spcAft>
                <a:spcPts val="0"/>
              </a:spcAft>
              <a:buNone/>
            </a:pPr>
            <a:r>
              <a:rPr lang="en-US"/>
              <a:t>U.S. Department of Commerce | National Oceanic and Atmospheric Administration | NOAA Fisheries | Page </a:t>
            </a: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8"/>
        <p:cNvGrpSpPr/>
        <p:nvPr/>
      </p:nvGrpSpPr>
      <p:grpSpPr>
        <a:xfrm>
          <a:off x="0" y="0"/>
          <a:ext cx="0" cy="0"/>
          <a:chOff x="0" y="0"/>
          <a:chExt cx="0" cy="0"/>
        </a:xfrm>
      </p:grpSpPr>
      <p:sp>
        <p:nvSpPr>
          <p:cNvPr id="29" name="Google Shape;29;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1" name="Google Shape;31;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3" name="Google Shape;43;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8" name="Google Shape;58;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7"/>
        <p:cNvGrpSpPr/>
        <p:nvPr/>
      </p:nvGrpSpPr>
      <p:grpSpPr>
        <a:xfrm>
          <a:off x="0" y="0"/>
          <a:ext cx="0" cy="0"/>
          <a:chOff x="0" y="0"/>
          <a:chExt cx="0" cy="0"/>
        </a:xfrm>
      </p:grpSpPr>
      <p:sp>
        <p:nvSpPr>
          <p:cNvPr id="68" name="Google Shape;6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3"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wes.larson@noaa.gov"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hyperlink" Target="mailto:jim.murphy@noaa.gov"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hyperlink" Target="mailto:jim.murphy@noaa.gov"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mailto:wes.larson@noaa.gov"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hyperlink" Target="mailto:wes.larson@noaa.gov"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6"/>
          <p:cNvSpPr txBox="1">
            <a:spLocks noGrp="1"/>
          </p:cNvSpPr>
          <p:nvPr>
            <p:ph type="ctrTitle"/>
          </p:nvPr>
        </p:nvSpPr>
        <p:spPr>
          <a:xfrm>
            <a:off x="1927654" y="238899"/>
            <a:ext cx="9242854" cy="587520"/>
          </a:xfrm>
          <a:prstGeom prst="rect">
            <a:avLst/>
          </a:prstGeom>
          <a:noFill/>
          <a:ln>
            <a:noFill/>
          </a:ln>
        </p:spPr>
        <p:txBody>
          <a:bodyPr spcFirstLastPara="1" wrap="square" lIns="109700" tIns="54825" rIns="109700" bIns="54825" anchor="ctr" anchorCtr="0">
            <a:noAutofit/>
          </a:bodyPr>
          <a:lstStyle/>
          <a:p>
            <a:pPr marL="0" lvl="0" indent="0" algn="l" rtl="0">
              <a:lnSpc>
                <a:spcPct val="85000"/>
              </a:lnSpc>
              <a:spcBef>
                <a:spcPts val="0"/>
              </a:spcBef>
              <a:spcAft>
                <a:spcPts val="0"/>
              </a:spcAft>
              <a:buClr>
                <a:srgbClr val="B7F7FF"/>
              </a:buClr>
              <a:buSzPts val="2400"/>
              <a:buNone/>
            </a:pPr>
            <a:r>
              <a:rPr lang="en-US" sz="4400" b="1">
                <a:solidFill>
                  <a:srgbClr val="B7F7FF"/>
                </a:solidFill>
                <a:latin typeface="Times New Roman"/>
                <a:ea typeface="Times New Roman"/>
                <a:cs typeface="Times New Roman"/>
                <a:sym typeface="Times New Roman"/>
              </a:rPr>
              <a:t>Alaska Salmon Research Task Force</a:t>
            </a:r>
            <a:endParaRPr sz="4400">
              <a:latin typeface="Times New Roman"/>
              <a:ea typeface="Times New Roman"/>
              <a:cs typeface="Times New Roman"/>
              <a:sym typeface="Times New Roman"/>
            </a:endParaRPr>
          </a:p>
        </p:txBody>
      </p:sp>
      <p:sp>
        <p:nvSpPr>
          <p:cNvPr id="106" name="Google Shape;106;p16"/>
          <p:cNvSpPr txBox="1"/>
          <p:nvPr/>
        </p:nvSpPr>
        <p:spPr>
          <a:xfrm>
            <a:off x="2627869" y="940113"/>
            <a:ext cx="6573796" cy="563231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chemeClr val="dk1"/>
                </a:solidFill>
                <a:latin typeface="Times New Roman"/>
                <a:ea typeface="Times New Roman"/>
                <a:cs typeface="Times New Roman"/>
                <a:sym typeface="Times New Roman"/>
              </a:rPr>
              <a:t>Presentation to the </a:t>
            </a:r>
            <a:endParaRPr/>
          </a:p>
          <a:p>
            <a:pPr marL="0" marR="0" lvl="0" indent="0" algn="ctr" rtl="0">
              <a:spcBef>
                <a:spcPts val="0"/>
              </a:spcBef>
              <a:spcAft>
                <a:spcPts val="0"/>
              </a:spcAft>
              <a:buNone/>
            </a:pPr>
            <a:r>
              <a:rPr lang="en-US" sz="2400" b="0" i="0" u="none" strike="noStrike" cap="none">
                <a:solidFill>
                  <a:schemeClr val="dk1"/>
                </a:solidFill>
                <a:latin typeface="Times New Roman"/>
                <a:ea typeface="Times New Roman"/>
                <a:cs typeface="Times New Roman"/>
                <a:sym typeface="Times New Roman"/>
              </a:rPr>
              <a:t>Alaska Bycatch Advisory Council</a:t>
            </a:r>
            <a:endParaRPr/>
          </a:p>
          <a:p>
            <a:pPr marL="0" marR="0" lvl="0" indent="0" algn="ctr" rtl="0">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r>
              <a:rPr lang="en-US" sz="2400" b="0" i="0" u="none" strike="noStrike" cap="none">
                <a:solidFill>
                  <a:schemeClr val="dk1"/>
                </a:solidFill>
                <a:latin typeface="Times New Roman"/>
                <a:ea typeface="Times New Roman"/>
                <a:cs typeface="Times New Roman"/>
                <a:sym typeface="Times New Roman"/>
              </a:rPr>
              <a:t>November 5, 2024</a:t>
            </a:r>
            <a:endParaRPr/>
          </a:p>
          <a:p>
            <a:pPr marL="0" marR="0" lvl="0" indent="0" algn="ctr" rtl="0">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r>
              <a:rPr lang="en-US" sz="2400" b="0" i="0" u="none" strike="noStrike" cap="none">
                <a:solidFill>
                  <a:schemeClr val="dk1"/>
                </a:solidFill>
                <a:latin typeface="Times New Roman"/>
                <a:ea typeface="Times New Roman"/>
                <a:cs typeface="Times New Roman"/>
                <a:sym typeface="Times New Roman"/>
              </a:rPr>
              <a:t>Presented by:</a:t>
            </a:r>
            <a:endParaRPr/>
          </a:p>
          <a:p>
            <a:pPr marL="0" marR="0" lvl="0" indent="0" algn="ctr" rtl="0">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r>
              <a:rPr lang="en-US" sz="2400" b="0" i="0" u="none" strike="noStrike" cap="none">
                <a:solidFill>
                  <a:schemeClr val="dk1"/>
                </a:solidFill>
                <a:latin typeface="Times New Roman"/>
                <a:ea typeface="Times New Roman"/>
                <a:cs typeface="Times New Roman"/>
                <a:sym typeface="Times New Roman"/>
              </a:rPr>
              <a:t>Ed Farley</a:t>
            </a:r>
            <a:endParaRPr/>
          </a:p>
          <a:p>
            <a:pPr marL="0" marR="0" lvl="0" indent="0" algn="ctr" rtl="0">
              <a:spcBef>
                <a:spcPts val="0"/>
              </a:spcBef>
              <a:spcAft>
                <a:spcPts val="0"/>
              </a:spcAft>
              <a:buNone/>
            </a:pPr>
            <a:r>
              <a:rPr lang="en-US" sz="2400" b="0" i="0" u="none" strike="noStrike" cap="none">
                <a:solidFill>
                  <a:schemeClr val="dk1"/>
                </a:solidFill>
                <a:latin typeface="Times New Roman"/>
                <a:ea typeface="Times New Roman"/>
                <a:cs typeface="Times New Roman"/>
                <a:sym typeface="Times New Roman"/>
              </a:rPr>
              <a:t>NOAA Fisheries</a:t>
            </a:r>
            <a:endParaRPr/>
          </a:p>
          <a:p>
            <a:pPr marL="0" marR="0" lvl="0" indent="0" algn="ctr" rtl="0">
              <a:spcBef>
                <a:spcPts val="0"/>
              </a:spcBef>
              <a:spcAft>
                <a:spcPts val="0"/>
              </a:spcAft>
              <a:buNone/>
            </a:pPr>
            <a:r>
              <a:rPr lang="en-US" sz="2400" b="0" i="0" u="none" strike="noStrike" cap="none">
                <a:solidFill>
                  <a:schemeClr val="dk1"/>
                </a:solidFill>
                <a:latin typeface="Times New Roman"/>
                <a:ea typeface="Times New Roman"/>
                <a:cs typeface="Times New Roman"/>
                <a:sym typeface="Times New Roman"/>
              </a:rPr>
              <a:t>Alaska Fisheries Science Center</a:t>
            </a:r>
            <a:endParaRPr/>
          </a:p>
          <a:p>
            <a:pPr marL="0" marR="0" lvl="0" indent="0" algn="ctr" rtl="0">
              <a:spcBef>
                <a:spcPts val="0"/>
              </a:spcBef>
              <a:spcAft>
                <a:spcPts val="0"/>
              </a:spcAft>
              <a:buNone/>
            </a:pPr>
            <a:r>
              <a:rPr lang="en-US" sz="2400" b="0" i="0" u="none" strike="noStrike" cap="none">
                <a:solidFill>
                  <a:schemeClr val="dk1"/>
                </a:solidFill>
                <a:latin typeface="Times New Roman"/>
                <a:ea typeface="Times New Roman"/>
                <a:cs typeface="Times New Roman"/>
                <a:sym typeface="Times New Roman"/>
              </a:rPr>
              <a:t>Juneau, AK</a:t>
            </a:r>
            <a:endParaRPr/>
          </a:p>
          <a:p>
            <a:pPr marL="0" marR="0" lvl="0" indent="0" algn="ctr" rtl="0">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107" name="Google Shape;107;p16"/>
          <p:cNvSpPr txBox="1"/>
          <p:nvPr/>
        </p:nvSpPr>
        <p:spPr>
          <a:xfrm>
            <a:off x="733168" y="6203092"/>
            <a:ext cx="295738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Times New Roman"/>
                <a:ea typeface="Times New Roman"/>
                <a:cs typeface="Times New Roman"/>
                <a:sym typeface="Times New Roman"/>
              </a:rPr>
              <a:t>Reference: S.3429 An Act</a:t>
            </a:r>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5"/>
          <p:cNvSpPr txBox="1">
            <a:spLocks noGrp="1"/>
          </p:cNvSpPr>
          <p:nvPr>
            <p:ph type="subTitle" idx="1"/>
          </p:nvPr>
        </p:nvSpPr>
        <p:spPr>
          <a:xfrm>
            <a:off x="1590752" y="6"/>
            <a:ext cx="10425900" cy="745200"/>
          </a:xfrm>
          <a:prstGeom prst="rect">
            <a:avLst/>
          </a:prstGeom>
          <a:noFill/>
          <a:ln>
            <a:noFill/>
          </a:ln>
        </p:spPr>
        <p:txBody>
          <a:bodyPr spcFirstLastPara="1" wrap="square" lIns="0" tIns="0" rIns="0" bIns="0" anchor="t" anchorCtr="0">
            <a:noAutofit/>
          </a:bodyPr>
          <a:lstStyle/>
          <a:p>
            <a:pPr marL="457200" lvl="0" indent="0" algn="l" rtl="0">
              <a:lnSpc>
                <a:spcPct val="100000"/>
              </a:lnSpc>
              <a:spcBef>
                <a:spcPts val="0"/>
              </a:spcBef>
              <a:spcAft>
                <a:spcPts val="0"/>
              </a:spcAft>
              <a:buNone/>
            </a:pPr>
            <a:r>
              <a:rPr lang="en-US" sz="3300">
                <a:solidFill>
                  <a:schemeClr val="dk1"/>
                </a:solidFill>
                <a:latin typeface="Calibri"/>
                <a:ea typeface="Calibri"/>
                <a:cs typeface="Calibri"/>
                <a:sym typeface="Calibri"/>
              </a:rPr>
              <a:t>More effective monitoring of salmon indicator stocks</a:t>
            </a:r>
            <a:endParaRPr sz="2300">
              <a:solidFill>
                <a:schemeClr val="dk1"/>
              </a:solidFill>
              <a:latin typeface="Arial"/>
              <a:ea typeface="Arial"/>
              <a:cs typeface="Arial"/>
              <a:sym typeface="Arial"/>
            </a:endParaRPr>
          </a:p>
          <a:p>
            <a:pPr marL="228600" lvl="0" indent="0" algn="l" rtl="0">
              <a:lnSpc>
                <a:spcPct val="90000"/>
              </a:lnSpc>
              <a:spcBef>
                <a:spcPts val="1000"/>
              </a:spcBef>
              <a:spcAft>
                <a:spcPts val="0"/>
              </a:spcAft>
              <a:buClr>
                <a:schemeClr val="dk1"/>
              </a:buClr>
              <a:buSzPts val="1100"/>
              <a:buFont typeface="Arial"/>
              <a:buNone/>
            </a:pPr>
            <a:r>
              <a:rPr lang="en-US" sz="3600">
                <a:solidFill>
                  <a:srgbClr val="1C4587"/>
                </a:solidFill>
                <a:latin typeface="Calibri"/>
                <a:ea typeface="Calibri"/>
                <a:cs typeface="Calibri"/>
                <a:sym typeface="Calibri"/>
              </a:rPr>
              <a:t>Stock proportions of BSAI chum salmon through time</a:t>
            </a:r>
            <a:endParaRPr sz="4700">
              <a:solidFill>
                <a:schemeClr val="dk1"/>
              </a:solidFill>
              <a:latin typeface="Calibri"/>
              <a:ea typeface="Calibri"/>
              <a:cs typeface="Calibri"/>
              <a:sym typeface="Calibri"/>
            </a:endParaRPr>
          </a:p>
          <a:p>
            <a:pPr marL="228600" lvl="0" indent="-228600" algn="l" rtl="0">
              <a:lnSpc>
                <a:spcPct val="95000"/>
              </a:lnSpc>
              <a:spcBef>
                <a:spcPts val="1400"/>
              </a:spcBef>
              <a:spcAft>
                <a:spcPts val="0"/>
              </a:spcAft>
              <a:buClr>
                <a:schemeClr val="dk1"/>
              </a:buClr>
              <a:buSzPts val="1466"/>
              <a:buNone/>
            </a:pPr>
            <a:endParaRPr sz="7200">
              <a:solidFill>
                <a:schemeClr val="dk1"/>
              </a:solidFill>
            </a:endParaRPr>
          </a:p>
        </p:txBody>
      </p:sp>
      <p:sp>
        <p:nvSpPr>
          <p:cNvPr id="310" name="Google Shape;310;p25" descr="Salmon Shark Species Profile, Alaska Department of Fish and Game"/>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1" name="Google Shape;311;p25" descr="Salmon Shark Species Profile, Alaska Department of Fish and Game"/>
          <p:cNvSpPr/>
          <p:nvPr/>
        </p:nvSpPr>
        <p:spPr>
          <a:xfrm>
            <a:off x="7584142" y="4468272"/>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2" name="Google Shape;312;p25"/>
          <p:cNvSpPr txBox="1"/>
          <p:nvPr/>
        </p:nvSpPr>
        <p:spPr>
          <a:xfrm>
            <a:off x="654425" y="6368775"/>
            <a:ext cx="6929700" cy="738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en-US" sz="2400">
                <a:solidFill>
                  <a:schemeClr val="dk1"/>
                </a:solidFill>
                <a:latin typeface="Calibri"/>
                <a:ea typeface="Calibri"/>
                <a:cs typeface="Calibri"/>
                <a:sym typeface="Calibri"/>
              </a:rPr>
              <a:t>Contact: </a:t>
            </a:r>
            <a:r>
              <a:rPr lang="en-US" sz="2400" u="sng">
                <a:solidFill>
                  <a:schemeClr val="hlink"/>
                </a:solidFill>
                <a:latin typeface="Calibri"/>
                <a:ea typeface="Calibri"/>
                <a:cs typeface="Calibri"/>
                <a:sym typeface="Calibri"/>
                <a:hlinkClick r:id="rId3"/>
              </a:rPr>
              <a:t>wes.larson@noaa.gov</a:t>
            </a:r>
            <a:r>
              <a:rPr lang="en-US" sz="2400">
                <a:solidFill>
                  <a:schemeClr val="dk1"/>
                </a:solidFill>
                <a:latin typeface="Calibri"/>
                <a:ea typeface="Calibri"/>
                <a:cs typeface="Calibri"/>
                <a:sym typeface="Calibri"/>
              </a:rPr>
              <a:t> with questions</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3" name="Google Shape;313;p25"/>
          <p:cNvSpPr txBox="1"/>
          <p:nvPr/>
        </p:nvSpPr>
        <p:spPr>
          <a:xfrm>
            <a:off x="122475" y="4997775"/>
            <a:ext cx="11409600" cy="1992900"/>
          </a:xfrm>
          <a:prstGeom prst="rect">
            <a:avLst/>
          </a:prstGeom>
          <a:noFill/>
          <a:ln>
            <a:noFill/>
          </a:ln>
        </p:spPr>
        <p:txBody>
          <a:bodyPr spcFirstLastPara="1" wrap="square" lIns="91425" tIns="91425" rIns="91425" bIns="91425" anchor="t" anchorCtr="0">
            <a:spAutoFit/>
          </a:bodyPr>
          <a:lstStyle/>
          <a:p>
            <a:pPr marL="228600" lvl="0" indent="0" algn="l" rtl="0">
              <a:lnSpc>
                <a:spcPct val="90000"/>
              </a:lnSpc>
              <a:spcBef>
                <a:spcPts val="1000"/>
              </a:spcBef>
              <a:spcAft>
                <a:spcPts val="0"/>
              </a:spcAft>
              <a:buNone/>
            </a:pPr>
            <a:r>
              <a:rPr lang="en-US" sz="2800" b="1">
                <a:solidFill>
                  <a:schemeClr val="dk1"/>
                </a:solidFill>
                <a:latin typeface="Calibri"/>
                <a:ea typeface="Calibri"/>
                <a:cs typeface="Calibri"/>
                <a:sym typeface="Calibri"/>
              </a:rPr>
              <a:t>Recently reduced turnaround time by nearly a year for both species</a:t>
            </a:r>
            <a:endParaRPr sz="2800" b="1">
              <a:solidFill>
                <a:schemeClr val="dk1"/>
              </a:solidFill>
              <a:latin typeface="Calibri"/>
              <a:ea typeface="Calibri"/>
              <a:cs typeface="Calibri"/>
              <a:sym typeface="Calibri"/>
            </a:endParaRPr>
          </a:p>
          <a:p>
            <a:pPr marL="228600" lvl="0" indent="0" algn="l" rtl="0">
              <a:lnSpc>
                <a:spcPct val="90000"/>
              </a:lnSpc>
              <a:spcBef>
                <a:spcPts val="1000"/>
              </a:spcBef>
              <a:spcAft>
                <a:spcPts val="0"/>
              </a:spcAft>
              <a:buNone/>
            </a:pPr>
            <a:r>
              <a:rPr lang="en-US" sz="2800" b="1">
                <a:solidFill>
                  <a:schemeClr val="dk1"/>
                </a:solidFill>
                <a:latin typeface="Calibri"/>
                <a:ea typeface="Calibri"/>
                <a:cs typeface="Calibri"/>
                <a:sym typeface="Calibri"/>
              </a:rPr>
              <a:t>Working with Bristol Bay Science and Research Insitute to produce in-season reports for chum</a:t>
            </a:r>
            <a:endParaRPr sz="2800" b="1">
              <a:solidFill>
                <a:schemeClr val="dk1"/>
              </a:solidFill>
              <a:latin typeface="Calibri"/>
              <a:ea typeface="Calibri"/>
              <a:cs typeface="Calibri"/>
              <a:sym typeface="Calibri"/>
            </a:endParaRPr>
          </a:p>
          <a:p>
            <a:pPr marL="228600" lvl="0" indent="0" algn="l" rtl="0">
              <a:lnSpc>
                <a:spcPct val="90000"/>
              </a:lnSpc>
              <a:spcBef>
                <a:spcPts val="1000"/>
              </a:spcBef>
              <a:spcAft>
                <a:spcPts val="0"/>
              </a:spcAft>
              <a:buNone/>
            </a:pPr>
            <a:endParaRPr sz="2800">
              <a:solidFill>
                <a:schemeClr val="dk1"/>
              </a:solidFill>
              <a:latin typeface="Calibri"/>
              <a:ea typeface="Calibri"/>
              <a:cs typeface="Calibri"/>
              <a:sym typeface="Calibri"/>
            </a:endParaRPr>
          </a:p>
        </p:txBody>
      </p:sp>
      <p:pic>
        <p:nvPicPr>
          <p:cNvPr id="314" name="Google Shape;314;p25"/>
          <p:cNvPicPr preferRelativeResize="0"/>
          <p:nvPr/>
        </p:nvPicPr>
        <p:blipFill>
          <a:blip r:embed="rId4">
            <a:alphaModFix/>
          </a:blip>
          <a:stretch>
            <a:fillRect/>
          </a:stretch>
        </p:blipFill>
        <p:spPr>
          <a:xfrm>
            <a:off x="1520350" y="1041224"/>
            <a:ext cx="9151299" cy="4066276"/>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26"/>
          <p:cNvSpPr txBox="1">
            <a:spLocks noGrp="1"/>
          </p:cNvSpPr>
          <p:nvPr>
            <p:ph type="subTitle" idx="1"/>
          </p:nvPr>
        </p:nvSpPr>
        <p:spPr>
          <a:xfrm>
            <a:off x="1590752" y="6"/>
            <a:ext cx="10425900" cy="745200"/>
          </a:xfrm>
          <a:prstGeom prst="rect">
            <a:avLst/>
          </a:prstGeom>
          <a:noFill/>
          <a:ln>
            <a:noFill/>
          </a:ln>
        </p:spPr>
        <p:txBody>
          <a:bodyPr spcFirstLastPara="1" wrap="square" lIns="0" tIns="0" rIns="0" bIns="0" anchor="t" anchorCtr="0">
            <a:noAutofit/>
          </a:bodyPr>
          <a:lstStyle/>
          <a:p>
            <a:pPr marL="457200" lvl="0" indent="0" algn="l" rtl="0">
              <a:lnSpc>
                <a:spcPct val="100000"/>
              </a:lnSpc>
              <a:spcBef>
                <a:spcPts val="0"/>
              </a:spcBef>
              <a:spcAft>
                <a:spcPts val="0"/>
              </a:spcAft>
              <a:buNone/>
            </a:pPr>
            <a:r>
              <a:rPr lang="en-US" sz="3500">
                <a:solidFill>
                  <a:schemeClr val="dk1"/>
                </a:solidFill>
                <a:latin typeface="Calibri"/>
                <a:ea typeface="Calibri"/>
                <a:cs typeface="Calibri"/>
                <a:sym typeface="Calibri"/>
              </a:rPr>
              <a:t>Expanded ocean ecosystem surveys</a:t>
            </a:r>
            <a:endParaRPr sz="2500">
              <a:solidFill>
                <a:schemeClr val="dk1"/>
              </a:solidFill>
              <a:latin typeface="Arial"/>
              <a:ea typeface="Arial"/>
              <a:cs typeface="Arial"/>
              <a:sym typeface="Arial"/>
            </a:endParaRPr>
          </a:p>
          <a:p>
            <a:pPr marL="457200" lvl="0" indent="0" algn="l" rtl="0">
              <a:lnSpc>
                <a:spcPct val="100000"/>
              </a:lnSpc>
              <a:spcBef>
                <a:spcPts val="0"/>
              </a:spcBef>
              <a:spcAft>
                <a:spcPts val="0"/>
              </a:spcAft>
              <a:buNone/>
            </a:pPr>
            <a:endParaRPr sz="3300">
              <a:solidFill>
                <a:schemeClr val="dk1"/>
              </a:solidFill>
              <a:latin typeface="Calibri"/>
              <a:ea typeface="Calibri"/>
              <a:cs typeface="Calibri"/>
              <a:sym typeface="Calibri"/>
            </a:endParaRPr>
          </a:p>
          <a:p>
            <a:pPr marL="228600" lvl="0" indent="0" algn="l" rtl="0">
              <a:lnSpc>
                <a:spcPct val="90000"/>
              </a:lnSpc>
              <a:spcBef>
                <a:spcPts val="1000"/>
              </a:spcBef>
              <a:spcAft>
                <a:spcPts val="0"/>
              </a:spcAft>
              <a:buNone/>
            </a:pPr>
            <a:endParaRPr sz="4700">
              <a:solidFill>
                <a:schemeClr val="dk1"/>
              </a:solidFill>
              <a:latin typeface="Calibri"/>
              <a:ea typeface="Calibri"/>
              <a:cs typeface="Calibri"/>
              <a:sym typeface="Calibri"/>
            </a:endParaRPr>
          </a:p>
          <a:p>
            <a:pPr marL="228600" lvl="0" indent="-228600" algn="l" rtl="0">
              <a:lnSpc>
                <a:spcPct val="95000"/>
              </a:lnSpc>
              <a:spcBef>
                <a:spcPts val="1400"/>
              </a:spcBef>
              <a:spcAft>
                <a:spcPts val="0"/>
              </a:spcAft>
              <a:buClr>
                <a:schemeClr val="dk1"/>
              </a:buClr>
              <a:buSzPts val="1466"/>
              <a:buNone/>
            </a:pPr>
            <a:endParaRPr sz="7200">
              <a:solidFill>
                <a:schemeClr val="dk1"/>
              </a:solidFill>
            </a:endParaRPr>
          </a:p>
        </p:txBody>
      </p:sp>
      <p:sp>
        <p:nvSpPr>
          <p:cNvPr id="320" name="Google Shape;320;p26" descr="Salmon Shark Species Profile, Alaska Department of Fish and Game"/>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1" name="Google Shape;321;p26" descr="Salmon Shark Species Profile, Alaska Department of Fish and Game"/>
          <p:cNvSpPr/>
          <p:nvPr/>
        </p:nvSpPr>
        <p:spPr>
          <a:xfrm>
            <a:off x="7584142" y="4468272"/>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2" name="Google Shape;322;p26"/>
          <p:cNvSpPr txBox="1"/>
          <p:nvPr/>
        </p:nvSpPr>
        <p:spPr>
          <a:xfrm>
            <a:off x="654425" y="6368775"/>
            <a:ext cx="8734500" cy="738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en-US" sz="2400">
                <a:solidFill>
                  <a:schemeClr val="dk1"/>
                </a:solidFill>
                <a:latin typeface="Calibri"/>
                <a:ea typeface="Calibri"/>
                <a:cs typeface="Calibri"/>
                <a:sym typeface="Calibri"/>
              </a:rPr>
              <a:t>Contact: </a:t>
            </a:r>
            <a:r>
              <a:rPr lang="en-US" sz="2400" u="sng">
                <a:solidFill>
                  <a:schemeClr val="hlink"/>
                </a:solidFill>
                <a:latin typeface="Calibri"/>
                <a:ea typeface="Calibri"/>
                <a:cs typeface="Calibri"/>
                <a:sym typeface="Calibri"/>
                <a:hlinkClick r:id="rId3"/>
              </a:rPr>
              <a:t>jim.murphy@noaa.gov</a:t>
            </a:r>
            <a:r>
              <a:rPr lang="en-US" sz="2400">
                <a:solidFill>
                  <a:schemeClr val="dk1"/>
                </a:solidFill>
                <a:latin typeface="Calibri"/>
                <a:ea typeface="Calibri"/>
                <a:cs typeface="Calibri"/>
                <a:sym typeface="Calibri"/>
              </a:rPr>
              <a:t> and kathrine.howard@alaska.gov</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23" name="Google Shape;323;p26"/>
          <p:cNvPicPr preferRelativeResize="0"/>
          <p:nvPr/>
        </p:nvPicPr>
        <p:blipFill>
          <a:blip r:embed="rId4">
            <a:alphaModFix/>
          </a:blip>
          <a:stretch>
            <a:fillRect/>
          </a:stretch>
        </p:blipFill>
        <p:spPr>
          <a:xfrm>
            <a:off x="1356650" y="916300"/>
            <a:ext cx="4399175" cy="5025400"/>
          </a:xfrm>
          <a:prstGeom prst="rect">
            <a:avLst/>
          </a:prstGeom>
          <a:noFill/>
          <a:ln>
            <a:noFill/>
          </a:ln>
        </p:spPr>
      </p:pic>
      <p:pic>
        <p:nvPicPr>
          <p:cNvPr id="324" name="Google Shape;324;p26"/>
          <p:cNvPicPr preferRelativeResize="0"/>
          <p:nvPr/>
        </p:nvPicPr>
        <p:blipFill>
          <a:blip r:embed="rId5">
            <a:alphaModFix/>
          </a:blip>
          <a:stretch>
            <a:fillRect/>
          </a:stretch>
        </p:blipFill>
        <p:spPr>
          <a:xfrm>
            <a:off x="6183977" y="1193340"/>
            <a:ext cx="5206094" cy="4707587"/>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27"/>
          <p:cNvSpPr txBox="1">
            <a:spLocks noGrp="1"/>
          </p:cNvSpPr>
          <p:nvPr>
            <p:ph type="subTitle" idx="1"/>
          </p:nvPr>
        </p:nvSpPr>
        <p:spPr>
          <a:xfrm>
            <a:off x="1590752" y="6"/>
            <a:ext cx="10425900" cy="745200"/>
          </a:xfrm>
          <a:prstGeom prst="rect">
            <a:avLst/>
          </a:prstGeom>
          <a:noFill/>
          <a:ln>
            <a:noFill/>
          </a:ln>
        </p:spPr>
        <p:txBody>
          <a:bodyPr spcFirstLastPara="1" wrap="square" lIns="0" tIns="0" rIns="0" bIns="0" anchor="t" anchorCtr="0">
            <a:noAutofit/>
          </a:bodyPr>
          <a:lstStyle/>
          <a:p>
            <a:pPr marL="457200" lvl="0" indent="0" algn="l" rtl="0">
              <a:lnSpc>
                <a:spcPct val="100000"/>
              </a:lnSpc>
              <a:spcBef>
                <a:spcPts val="0"/>
              </a:spcBef>
              <a:spcAft>
                <a:spcPts val="0"/>
              </a:spcAft>
              <a:buNone/>
            </a:pPr>
            <a:r>
              <a:rPr lang="en-US" sz="3500">
                <a:solidFill>
                  <a:schemeClr val="dk1"/>
                </a:solidFill>
                <a:latin typeface="Calibri"/>
                <a:ea typeface="Calibri"/>
                <a:cs typeface="Calibri"/>
                <a:sym typeface="Calibri"/>
              </a:rPr>
              <a:t>Expanded ocean ecosystem surveys</a:t>
            </a:r>
            <a:endParaRPr sz="2500">
              <a:solidFill>
                <a:schemeClr val="dk1"/>
              </a:solidFill>
              <a:latin typeface="Arial"/>
              <a:ea typeface="Arial"/>
              <a:cs typeface="Arial"/>
              <a:sym typeface="Arial"/>
            </a:endParaRPr>
          </a:p>
          <a:p>
            <a:pPr marL="457200" lvl="0" indent="0" algn="l" rtl="0">
              <a:lnSpc>
                <a:spcPct val="100000"/>
              </a:lnSpc>
              <a:spcBef>
                <a:spcPts val="0"/>
              </a:spcBef>
              <a:spcAft>
                <a:spcPts val="0"/>
              </a:spcAft>
              <a:buNone/>
            </a:pPr>
            <a:endParaRPr sz="3300">
              <a:solidFill>
                <a:schemeClr val="dk1"/>
              </a:solidFill>
              <a:latin typeface="Calibri"/>
              <a:ea typeface="Calibri"/>
              <a:cs typeface="Calibri"/>
              <a:sym typeface="Calibri"/>
            </a:endParaRPr>
          </a:p>
          <a:p>
            <a:pPr marL="228600" lvl="0" indent="0" algn="l" rtl="0">
              <a:lnSpc>
                <a:spcPct val="90000"/>
              </a:lnSpc>
              <a:spcBef>
                <a:spcPts val="1000"/>
              </a:spcBef>
              <a:spcAft>
                <a:spcPts val="0"/>
              </a:spcAft>
              <a:buNone/>
            </a:pPr>
            <a:endParaRPr sz="4700">
              <a:solidFill>
                <a:schemeClr val="dk1"/>
              </a:solidFill>
              <a:latin typeface="Calibri"/>
              <a:ea typeface="Calibri"/>
              <a:cs typeface="Calibri"/>
              <a:sym typeface="Calibri"/>
            </a:endParaRPr>
          </a:p>
          <a:p>
            <a:pPr marL="228600" lvl="0" indent="-228600" algn="l" rtl="0">
              <a:lnSpc>
                <a:spcPct val="95000"/>
              </a:lnSpc>
              <a:spcBef>
                <a:spcPts val="1400"/>
              </a:spcBef>
              <a:spcAft>
                <a:spcPts val="0"/>
              </a:spcAft>
              <a:buClr>
                <a:schemeClr val="dk1"/>
              </a:buClr>
              <a:buSzPts val="1466"/>
              <a:buNone/>
            </a:pPr>
            <a:endParaRPr sz="7200">
              <a:solidFill>
                <a:schemeClr val="dk1"/>
              </a:solidFill>
            </a:endParaRPr>
          </a:p>
        </p:txBody>
      </p:sp>
      <p:sp>
        <p:nvSpPr>
          <p:cNvPr id="330" name="Google Shape;330;p27" descr="Salmon Shark Species Profile, Alaska Department of Fish and Game"/>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1" name="Google Shape;331;p27" descr="Salmon Shark Species Profile, Alaska Department of Fish and Game"/>
          <p:cNvSpPr/>
          <p:nvPr/>
        </p:nvSpPr>
        <p:spPr>
          <a:xfrm>
            <a:off x="7584142" y="4468272"/>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2" name="Google Shape;332;p27"/>
          <p:cNvSpPr txBox="1"/>
          <p:nvPr/>
        </p:nvSpPr>
        <p:spPr>
          <a:xfrm>
            <a:off x="654425" y="6368775"/>
            <a:ext cx="8734500" cy="738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en-US" sz="2400">
                <a:solidFill>
                  <a:schemeClr val="dk1"/>
                </a:solidFill>
                <a:latin typeface="Calibri"/>
                <a:ea typeface="Calibri"/>
                <a:cs typeface="Calibri"/>
                <a:sym typeface="Calibri"/>
              </a:rPr>
              <a:t>Contact: kathrine.howard@alaska.gov</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3" name="Google Shape;333;p27"/>
          <p:cNvSpPr txBox="1"/>
          <p:nvPr/>
        </p:nvSpPr>
        <p:spPr>
          <a:xfrm>
            <a:off x="1502225" y="745200"/>
            <a:ext cx="10315500" cy="9942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US" sz="2500">
                <a:latin typeface="Times New Roman"/>
                <a:ea typeface="Times New Roman"/>
                <a:cs typeface="Times New Roman"/>
                <a:sym typeface="Times New Roman"/>
              </a:rPr>
              <a:t>NEW: </a:t>
            </a:r>
            <a:r>
              <a:rPr lang="en-US" sz="2500">
                <a:solidFill>
                  <a:srgbClr val="000000"/>
                </a:solidFill>
                <a:latin typeface="Times New Roman"/>
                <a:ea typeface="Times New Roman"/>
                <a:cs typeface="Times New Roman"/>
                <a:sym typeface="Times New Roman"/>
              </a:rPr>
              <a:t>Southern Bering Sea juvenile salmon survey overview (Garcia, Gray, Howard)</a:t>
            </a:r>
            <a:endParaRPr sz="250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r>
              <a:rPr lang="en-US" sz="2500">
                <a:latin typeface="Times New Roman"/>
                <a:ea typeface="Times New Roman"/>
                <a:cs typeface="Times New Roman"/>
                <a:sym typeface="Times New Roman"/>
              </a:rPr>
              <a:t>ADFG</a:t>
            </a:r>
            <a:endParaRPr sz="2500">
              <a:latin typeface="Times New Roman"/>
              <a:ea typeface="Times New Roman"/>
              <a:cs typeface="Times New Roman"/>
              <a:sym typeface="Times New Roman"/>
            </a:endParaRPr>
          </a:p>
        </p:txBody>
      </p:sp>
      <p:pic>
        <p:nvPicPr>
          <p:cNvPr id="334" name="Google Shape;334;p27"/>
          <p:cNvPicPr preferRelativeResize="0"/>
          <p:nvPr/>
        </p:nvPicPr>
        <p:blipFill rotWithShape="1">
          <a:blip r:embed="rId3">
            <a:alphaModFix/>
          </a:blip>
          <a:srcRect t="5997" r="7732"/>
          <a:stretch/>
        </p:blipFill>
        <p:spPr>
          <a:xfrm>
            <a:off x="4217557" y="1949225"/>
            <a:ext cx="6307417" cy="4419550"/>
          </a:xfrm>
          <a:prstGeom prst="rect">
            <a:avLst/>
          </a:prstGeom>
          <a:noFill/>
          <a:ln>
            <a:noFill/>
          </a:ln>
        </p:spPr>
      </p:pic>
      <p:sp>
        <p:nvSpPr>
          <p:cNvPr id="335" name="Google Shape;335;p27"/>
          <p:cNvSpPr txBox="1"/>
          <p:nvPr/>
        </p:nvSpPr>
        <p:spPr>
          <a:xfrm>
            <a:off x="729800" y="2480476"/>
            <a:ext cx="7715400" cy="3888300"/>
          </a:xfrm>
          <a:prstGeom prst="rect">
            <a:avLst/>
          </a:prstGeom>
          <a:noFill/>
          <a:ln>
            <a:noFill/>
          </a:ln>
        </p:spPr>
        <p:txBody>
          <a:bodyPr spcFirstLastPara="1" wrap="square" lIns="68575" tIns="34275" rIns="68575" bIns="34275" anchor="t" anchorCtr="0">
            <a:noAutofit/>
          </a:bodyPr>
          <a:lstStyle/>
          <a:p>
            <a:pPr marL="457200" lvl="0" indent="-361950" algn="l" rtl="0">
              <a:lnSpc>
                <a:spcPct val="107916"/>
              </a:lnSpc>
              <a:spcBef>
                <a:spcPts val="0"/>
              </a:spcBef>
              <a:spcAft>
                <a:spcPts val="0"/>
              </a:spcAft>
              <a:buClr>
                <a:srgbClr val="000000"/>
              </a:buClr>
              <a:buSzPts val="2100"/>
              <a:buFont typeface="Times New Roman"/>
              <a:buChar char="●"/>
            </a:pPr>
            <a:r>
              <a:rPr lang="en-US" sz="2100">
                <a:solidFill>
                  <a:srgbClr val="000000"/>
                </a:solidFill>
                <a:latin typeface="Times New Roman"/>
                <a:ea typeface="Times New Roman"/>
                <a:cs typeface="Times New Roman"/>
                <a:sym typeface="Times New Roman"/>
              </a:rPr>
              <a:t>Survey plan</a:t>
            </a:r>
            <a:endParaRPr sz="2100">
              <a:solidFill>
                <a:srgbClr val="000000"/>
              </a:solidFill>
              <a:latin typeface="Times New Roman"/>
              <a:ea typeface="Times New Roman"/>
              <a:cs typeface="Times New Roman"/>
              <a:sym typeface="Times New Roman"/>
            </a:endParaRPr>
          </a:p>
          <a:p>
            <a:pPr marL="914400" lvl="1" indent="-361950" algn="l" rtl="0">
              <a:lnSpc>
                <a:spcPct val="107916"/>
              </a:lnSpc>
              <a:spcBef>
                <a:spcPts val="0"/>
              </a:spcBef>
              <a:spcAft>
                <a:spcPts val="0"/>
              </a:spcAft>
              <a:buClr>
                <a:srgbClr val="000000"/>
              </a:buClr>
              <a:buSzPts val="2100"/>
              <a:buFont typeface="Times New Roman"/>
              <a:buChar char="o"/>
            </a:pPr>
            <a:r>
              <a:rPr lang="en-US" sz="1700">
                <a:solidFill>
                  <a:srgbClr val="000000"/>
                </a:solidFill>
                <a:latin typeface="Times New Roman"/>
                <a:ea typeface="Times New Roman"/>
                <a:cs typeface="Times New Roman"/>
                <a:sym typeface="Times New Roman"/>
              </a:rPr>
              <a:t>56 stations </a:t>
            </a:r>
            <a:endParaRPr sz="1700">
              <a:solidFill>
                <a:srgbClr val="000000"/>
              </a:solidFill>
              <a:latin typeface="Times New Roman"/>
              <a:ea typeface="Times New Roman"/>
              <a:cs typeface="Times New Roman"/>
              <a:sym typeface="Times New Roman"/>
            </a:endParaRPr>
          </a:p>
          <a:p>
            <a:pPr marL="914400" lvl="1" indent="-349250" algn="l" rtl="0">
              <a:lnSpc>
                <a:spcPct val="107916"/>
              </a:lnSpc>
              <a:spcBef>
                <a:spcPts val="0"/>
              </a:spcBef>
              <a:spcAft>
                <a:spcPts val="0"/>
              </a:spcAft>
              <a:buClr>
                <a:srgbClr val="000000"/>
              </a:buClr>
              <a:buSzPts val="1900"/>
              <a:buFont typeface="Times New Roman"/>
              <a:buChar char="o"/>
            </a:pPr>
            <a:r>
              <a:rPr lang="en-US" sz="1700">
                <a:solidFill>
                  <a:srgbClr val="000000"/>
                </a:solidFill>
                <a:latin typeface="Times New Roman"/>
                <a:ea typeface="Times New Roman"/>
                <a:cs typeface="Times New Roman"/>
                <a:sym typeface="Times New Roman"/>
              </a:rPr>
              <a:t>Nordic 264 or CanTrawl</a:t>
            </a:r>
            <a:endParaRPr sz="1700">
              <a:solidFill>
                <a:srgbClr val="000000"/>
              </a:solidFill>
              <a:latin typeface="Times New Roman"/>
              <a:ea typeface="Times New Roman"/>
              <a:cs typeface="Times New Roman"/>
              <a:sym typeface="Times New Roman"/>
            </a:endParaRPr>
          </a:p>
          <a:p>
            <a:pPr marL="914400" lvl="1" indent="-349250" algn="l" rtl="0">
              <a:lnSpc>
                <a:spcPct val="107916"/>
              </a:lnSpc>
              <a:spcBef>
                <a:spcPts val="0"/>
              </a:spcBef>
              <a:spcAft>
                <a:spcPts val="0"/>
              </a:spcAft>
              <a:buClr>
                <a:srgbClr val="000000"/>
              </a:buClr>
              <a:buSzPts val="1900"/>
              <a:buFont typeface="Times New Roman"/>
              <a:buChar char="o"/>
            </a:pPr>
            <a:r>
              <a:rPr lang="en-US" sz="1700">
                <a:solidFill>
                  <a:srgbClr val="000000"/>
                </a:solidFill>
                <a:latin typeface="Times New Roman"/>
                <a:ea typeface="Times New Roman"/>
                <a:cs typeface="Times New Roman"/>
                <a:sym typeface="Times New Roman"/>
              </a:rPr>
              <a:t>September 1 - 30</a:t>
            </a:r>
            <a:endParaRPr sz="1700">
              <a:solidFill>
                <a:srgbClr val="000000"/>
              </a:solidFill>
              <a:latin typeface="Times New Roman"/>
              <a:ea typeface="Times New Roman"/>
              <a:cs typeface="Times New Roman"/>
              <a:sym typeface="Times New Roman"/>
            </a:endParaRPr>
          </a:p>
          <a:p>
            <a:pPr marL="457200" lvl="0" indent="-361950" algn="l" rtl="0">
              <a:lnSpc>
                <a:spcPct val="107916"/>
              </a:lnSpc>
              <a:spcBef>
                <a:spcPts val="0"/>
              </a:spcBef>
              <a:spcAft>
                <a:spcPts val="0"/>
              </a:spcAft>
              <a:buClr>
                <a:srgbClr val="000000"/>
              </a:buClr>
              <a:buSzPts val="2100"/>
              <a:buFont typeface="Times New Roman"/>
              <a:buChar char="●"/>
            </a:pPr>
            <a:r>
              <a:rPr lang="en-US" sz="2100">
                <a:solidFill>
                  <a:srgbClr val="000000"/>
                </a:solidFill>
                <a:latin typeface="Times New Roman"/>
                <a:ea typeface="Times New Roman"/>
                <a:cs typeface="Times New Roman"/>
                <a:sym typeface="Times New Roman"/>
              </a:rPr>
              <a:t>Planned sampling protocols</a:t>
            </a:r>
            <a:endParaRPr sz="2100">
              <a:solidFill>
                <a:srgbClr val="000000"/>
              </a:solidFill>
              <a:latin typeface="Times New Roman"/>
              <a:ea typeface="Times New Roman"/>
              <a:cs typeface="Times New Roman"/>
              <a:sym typeface="Times New Roman"/>
            </a:endParaRPr>
          </a:p>
          <a:p>
            <a:pPr marL="914400" lvl="1" indent="-361950" algn="l" rtl="0">
              <a:lnSpc>
                <a:spcPct val="107916"/>
              </a:lnSpc>
              <a:spcBef>
                <a:spcPts val="0"/>
              </a:spcBef>
              <a:spcAft>
                <a:spcPts val="0"/>
              </a:spcAft>
              <a:buClr>
                <a:srgbClr val="000000"/>
              </a:buClr>
              <a:buSzPts val="2100"/>
              <a:buFont typeface="Times New Roman"/>
              <a:buChar char="o"/>
            </a:pPr>
            <a:r>
              <a:rPr lang="en-US" sz="2100">
                <a:solidFill>
                  <a:srgbClr val="000000"/>
                </a:solidFill>
                <a:latin typeface="Times New Roman"/>
                <a:ea typeface="Times New Roman"/>
                <a:cs typeface="Times New Roman"/>
                <a:sym typeface="Times New Roman"/>
              </a:rPr>
              <a:t>Fish</a:t>
            </a:r>
            <a:endParaRPr sz="2100">
              <a:solidFill>
                <a:srgbClr val="000000"/>
              </a:solidFill>
              <a:latin typeface="Times New Roman"/>
              <a:ea typeface="Times New Roman"/>
              <a:cs typeface="Times New Roman"/>
              <a:sym typeface="Times New Roman"/>
            </a:endParaRPr>
          </a:p>
          <a:p>
            <a:pPr marL="914400" lvl="1" indent="-361950" algn="l" rtl="0">
              <a:lnSpc>
                <a:spcPct val="107916"/>
              </a:lnSpc>
              <a:spcBef>
                <a:spcPts val="0"/>
              </a:spcBef>
              <a:spcAft>
                <a:spcPts val="0"/>
              </a:spcAft>
              <a:buClr>
                <a:srgbClr val="000000"/>
              </a:buClr>
              <a:buSzPts val="2100"/>
              <a:buFont typeface="Times New Roman"/>
              <a:buChar char="o"/>
            </a:pPr>
            <a:r>
              <a:rPr lang="en-US" sz="2100">
                <a:solidFill>
                  <a:srgbClr val="000000"/>
                </a:solidFill>
                <a:latin typeface="Times New Roman"/>
                <a:ea typeface="Times New Roman"/>
                <a:cs typeface="Times New Roman"/>
                <a:sym typeface="Times New Roman"/>
              </a:rPr>
              <a:t>Zooplankton</a:t>
            </a:r>
            <a:endParaRPr sz="2100">
              <a:solidFill>
                <a:srgbClr val="000000"/>
              </a:solidFill>
              <a:latin typeface="Times New Roman"/>
              <a:ea typeface="Times New Roman"/>
              <a:cs typeface="Times New Roman"/>
              <a:sym typeface="Times New Roman"/>
            </a:endParaRPr>
          </a:p>
          <a:p>
            <a:pPr marL="914400" lvl="1" indent="-361950" algn="l" rtl="0">
              <a:lnSpc>
                <a:spcPct val="107916"/>
              </a:lnSpc>
              <a:spcBef>
                <a:spcPts val="0"/>
              </a:spcBef>
              <a:spcAft>
                <a:spcPts val="0"/>
              </a:spcAft>
              <a:buClr>
                <a:srgbClr val="000000"/>
              </a:buClr>
              <a:buSzPts val="2100"/>
              <a:buFont typeface="Times New Roman"/>
              <a:buChar char="o"/>
            </a:pPr>
            <a:r>
              <a:rPr lang="en-US" sz="2100">
                <a:solidFill>
                  <a:srgbClr val="000000"/>
                </a:solidFill>
                <a:latin typeface="Times New Roman"/>
                <a:ea typeface="Times New Roman"/>
                <a:cs typeface="Times New Roman"/>
                <a:sym typeface="Times New Roman"/>
              </a:rPr>
              <a:t>eDNA</a:t>
            </a:r>
            <a:endParaRPr sz="2100">
              <a:solidFill>
                <a:srgbClr val="000000"/>
              </a:solidFill>
              <a:latin typeface="Times New Roman"/>
              <a:ea typeface="Times New Roman"/>
              <a:cs typeface="Times New Roman"/>
              <a:sym typeface="Times New Roman"/>
            </a:endParaRPr>
          </a:p>
          <a:p>
            <a:pPr marL="0" lvl="0" indent="0" algn="l" rtl="0">
              <a:lnSpc>
                <a:spcPct val="107916"/>
              </a:lnSpc>
              <a:spcBef>
                <a:spcPts val="0"/>
              </a:spcBef>
              <a:spcAft>
                <a:spcPts val="800"/>
              </a:spcAft>
              <a:buNone/>
            </a:pPr>
            <a:endParaRPr sz="2100">
              <a:solidFill>
                <a:srgbClr val="000000"/>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28"/>
          <p:cNvSpPr txBox="1">
            <a:spLocks noGrp="1"/>
          </p:cNvSpPr>
          <p:nvPr>
            <p:ph type="subTitle" idx="1"/>
          </p:nvPr>
        </p:nvSpPr>
        <p:spPr>
          <a:xfrm>
            <a:off x="1590752" y="6"/>
            <a:ext cx="10425900" cy="745200"/>
          </a:xfrm>
          <a:prstGeom prst="rect">
            <a:avLst/>
          </a:prstGeom>
          <a:noFill/>
          <a:ln>
            <a:noFill/>
          </a:ln>
        </p:spPr>
        <p:txBody>
          <a:bodyPr spcFirstLastPara="1" wrap="square" lIns="0" tIns="0" rIns="0" bIns="0" anchor="t" anchorCtr="0">
            <a:noAutofit/>
          </a:bodyPr>
          <a:lstStyle/>
          <a:p>
            <a:pPr marL="457200" lvl="0" indent="0" algn="l" rtl="0">
              <a:lnSpc>
                <a:spcPct val="100000"/>
              </a:lnSpc>
              <a:spcBef>
                <a:spcPts val="0"/>
              </a:spcBef>
              <a:spcAft>
                <a:spcPts val="0"/>
              </a:spcAft>
              <a:buNone/>
            </a:pPr>
            <a:r>
              <a:rPr lang="en-US" sz="3500">
                <a:solidFill>
                  <a:schemeClr val="dk1"/>
                </a:solidFill>
                <a:latin typeface="Calibri"/>
                <a:ea typeface="Calibri"/>
                <a:cs typeface="Calibri"/>
                <a:sym typeface="Calibri"/>
              </a:rPr>
              <a:t>Expanded ocean ecosystem surveys</a:t>
            </a:r>
            <a:endParaRPr sz="2500">
              <a:solidFill>
                <a:schemeClr val="dk1"/>
              </a:solidFill>
              <a:latin typeface="Arial"/>
              <a:ea typeface="Arial"/>
              <a:cs typeface="Arial"/>
              <a:sym typeface="Arial"/>
            </a:endParaRPr>
          </a:p>
          <a:p>
            <a:pPr marL="457200" lvl="0" indent="0" algn="l" rtl="0">
              <a:lnSpc>
                <a:spcPct val="100000"/>
              </a:lnSpc>
              <a:spcBef>
                <a:spcPts val="0"/>
              </a:spcBef>
              <a:spcAft>
                <a:spcPts val="0"/>
              </a:spcAft>
              <a:buNone/>
            </a:pPr>
            <a:endParaRPr sz="3300">
              <a:solidFill>
                <a:schemeClr val="dk1"/>
              </a:solidFill>
              <a:latin typeface="Calibri"/>
              <a:ea typeface="Calibri"/>
              <a:cs typeface="Calibri"/>
              <a:sym typeface="Calibri"/>
            </a:endParaRPr>
          </a:p>
          <a:p>
            <a:pPr marL="228600" lvl="0" indent="0" algn="l" rtl="0">
              <a:lnSpc>
                <a:spcPct val="90000"/>
              </a:lnSpc>
              <a:spcBef>
                <a:spcPts val="1000"/>
              </a:spcBef>
              <a:spcAft>
                <a:spcPts val="0"/>
              </a:spcAft>
              <a:buNone/>
            </a:pPr>
            <a:endParaRPr sz="4700">
              <a:solidFill>
                <a:schemeClr val="dk1"/>
              </a:solidFill>
              <a:latin typeface="Calibri"/>
              <a:ea typeface="Calibri"/>
              <a:cs typeface="Calibri"/>
              <a:sym typeface="Calibri"/>
            </a:endParaRPr>
          </a:p>
          <a:p>
            <a:pPr marL="228600" lvl="0" indent="-228600" algn="l" rtl="0">
              <a:lnSpc>
                <a:spcPct val="95000"/>
              </a:lnSpc>
              <a:spcBef>
                <a:spcPts val="1400"/>
              </a:spcBef>
              <a:spcAft>
                <a:spcPts val="0"/>
              </a:spcAft>
              <a:buClr>
                <a:schemeClr val="dk1"/>
              </a:buClr>
              <a:buSzPts val="1466"/>
              <a:buNone/>
            </a:pPr>
            <a:endParaRPr sz="7200">
              <a:solidFill>
                <a:schemeClr val="dk1"/>
              </a:solidFill>
            </a:endParaRPr>
          </a:p>
        </p:txBody>
      </p:sp>
      <p:sp>
        <p:nvSpPr>
          <p:cNvPr id="341" name="Google Shape;341;p28" descr="Salmon Shark Species Profile, Alaska Department of Fish and Game"/>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2" name="Google Shape;342;p28" descr="Salmon Shark Species Profile, Alaska Department of Fish and Game"/>
          <p:cNvSpPr/>
          <p:nvPr/>
        </p:nvSpPr>
        <p:spPr>
          <a:xfrm>
            <a:off x="7584142" y="4468272"/>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3" name="Google Shape;343;p28"/>
          <p:cNvSpPr txBox="1"/>
          <p:nvPr/>
        </p:nvSpPr>
        <p:spPr>
          <a:xfrm>
            <a:off x="654425" y="6368775"/>
            <a:ext cx="8734500" cy="738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en-US" sz="2400">
                <a:solidFill>
                  <a:schemeClr val="dk1"/>
                </a:solidFill>
                <a:latin typeface="Calibri"/>
                <a:ea typeface="Calibri"/>
                <a:cs typeface="Calibri"/>
                <a:sym typeface="Calibri"/>
              </a:rPr>
              <a:t>Contact: alex.andrews@noaa.gov</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44" name="Google Shape;344;p28"/>
          <p:cNvPicPr preferRelativeResize="0"/>
          <p:nvPr/>
        </p:nvPicPr>
        <p:blipFill>
          <a:blip r:embed="rId3">
            <a:alphaModFix/>
          </a:blip>
          <a:stretch>
            <a:fillRect/>
          </a:stretch>
        </p:blipFill>
        <p:spPr>
          <a:xfrm>
            <a:off x="6622600" y="520031"/>
            <a:ext cx="4108340" cy="5318769"/>
          </a:xfrm>
          <a:prstGeom prst="rect">
            <a:avLst/>
          </a:prstGeom>
          <a:noFill/>
          <a:ln>
            <a:noFill/>
          </a:ln>
        </p:spPr>
      </p:pic>
      <p:pic>
        <p:nvPicPr>
          <p:cNvPr id="345" name="Google Shape;345;p28"/>
          <p:cNvPicPr preferRelativeResize="0"/>
          <p:nvPr/>
        </p:nvPicPr>
        <p:blipFill>
          <a:blip r:embed="rId4">
            <a:alphaModFix/>
          </a:blip>
          <a:stretch>
            <a:fillRect/>
          </a:stretch>
        </p:blipFill>
        <p:spPr>
          <a:xfrm>
            <a:off x="1124346" y="1507575"/>
            <a:ext cx="6105805" cy="42393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29"/>
          <p:cNvSpPr txBox="1">
            <a:spLocks noGrp="1"/>
          </p:cNvSpPr>
          <p:nvPr>
            <p:ph type="subTitle" idx="1"/>
          </p:nvPr>
        </p:nvSpPr>
        <p:spPr>
          <a:xfrm>
            <a:off x="1590752" y="6"/>
            <a:ext cx="10425900" cy="745200"/>
          </a:xfrm>
          <a:prstGeom prst="rect">
            <a:avLst/>
          </a:prstGeom>
          <a:noFill/>
          <a:ln>
            <a:noFill/>
          </a:ln>
        </p:spPr>
        <p:txBody>
          <a:bodyPr spcFirstLastPara="1" wrap="square" lIns="0" tIns="0" rIns="0" bIns="0" anchor="t" anchorCtr="0">
            <a:noAutofit/>
          </a:bodyPr>
          <a:lstStyle/>
          <a:p>
            <a:pPr marL="457200" lvl="0" indent="0" algn="l" rtl="0">
              <a:lnSpc>
                <a:spcPct val="100000"/>
              </a:lnSpc>
              <a:spcBef>
                <a:spcPts val="0"/>
              </a:spcBef>
              <a:spcAft>
                <a:spcPts val="0"/>
              </a:spcAft>
              <a:buNone/>
            </a:pPr>
            <a:r>
              <a:rPr lang="en-US" sz="3500">
                <a:solidFill>
                  <a:schemeClr val="dk1"/>
                </a:solidFill>
                <a:latin typeface="Calibri"/>
                <a:ea typeface="Calibri"/>
                <a:cs typeface="Calibri"/>
                <a:sym typeface="Calibri"/>
              </a:rPr>
              <a:t>Expanded ocean ecosystem surveys</a:t>
            </a:r>
            <a:endParaRPr sz="2500">
              <a:solidFill>
                <a:schemeClr val="dk1"/>
              </a:solidFill>
              <a:latin typeface="Arial"/>
              <a:ea typeface="Arial"/>
              <a:cs typeface="Arial"/>
              <a:sym typeface="Arial"/>
            </a:endParaRPr>
          </a:p>
          <a:p>
            <a:pPr marL="457200" lvl="0" indent="0" algn="l" rtl="0">
              <a:lnSpc>
                <a:spcPct val="100000"/>
              </a:lnSpc>
              <a:spcBef>
                <a:spcPts val="0"/>
              </a:spcBef>
              <a:spcAft>
                <a:spcPts val="0"/>
              </a:spcAft>
              <a:buNone/>
            </a:pPr>
            <a:endParaRPr sz="3300">
              <a:solidFill>
                <a:schemeClr val="dk1"/>
              </a:solidFill>
              <a:latin typeface="Calibri"/>
              <a:ea typeface="Calibri"/>
              <a:cs typeface="Calibri"/>
              <a:sym typeface="Calibri"/>
            </a:endParaRPr>
          </a:p>
          <a:p>
            <a:pPr marL="228600" lvl="0" indent="0" algn="l" rtl="0">
              <a:lnSpc>
                <a:spcPct val="90000"/>
              </a:lnSpc>
              <a:spcBef>
                <a:spcPts val="1000"/>
              </a:spcBef>
              <a:spcAft>
                <a:spcPts val="0"/>
              </a:spcAft>
              <a:buNone/>
            </a:pPr>
            <a:endParaRPr sz="4700">
              <a:solidFill>
                <a:schemeClr val="dk1"/>
              </a:solidFill>
              <a:latin typeface="Calibri"/>
              <a:ea typeface="Calibri"/>
              <a:cs typeface="Calibri"/>
              <a:sym typeface="Calibri"/>
            </a:endParaRPr>
          </a:p>
          <a:p>
            <a:pPr marL="228600" lvl="0" indent="-228600" algn="l" rtl="0">
              <a:lnSpc>
                <a:spcPct val="95000"/>
              </a:lnSpc>
              <a:spcBef>
                <a:spcPts val="1400"/>
              </a:spcBef>
              <a:spcAft>
                <a:spcPts val="0"/>
              </a:spcAft>
              <a:buClr>
                <a:schemeClr val="dk1"/>
              </a:buClr>
              <a:buSzPts val="1466"/>
              <a:buNone/>
            </a:pPr>
            <a:endParaRPr sz="7200">
              <a:solidFill>
                <a:schemeClr val="dk1"/>
              </a:solidFill>
            </a:endParaRPr>
          </a:p>
        </p:txBody>
      </p:sp>
      <p:sp>
        <p:nvSpPr>
          <p:cNvPr id="351" name="Google Shape;351;p29" descr="Salmon Shark Species Profile, Alaska Department of Fish and Game"/>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2" name="Google Shape;352;p29" descr="Salmon Shark Species Profile, Alaska Department of Fish and Game"/>
          <p:cNvSpPr/>
          <p:nvPr/>
        </p:nvSpPr>
        <p:spPr>
          <a:xfrm>
            <a:off x="7584142" y="4468272"/>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3" name="Google Shape;353;p29"/>
          <p:cNvSpPr txBox="1"/>
          <p:nvPr/>
        </p:nvSpPr>
        <p:spPr>
          <a:xfrm>
            <a:off x="654425" y="6368775"/>
            <a:ext cx="9132600" cy="13854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2400">
                <a:solidFill>
                  <a:schemeClr val="dk1"/>
                </a:solidFill>
                <a:latin typeface="Calibri"/>
                <a:ea typeface="Calibri"/>
                <a:cs typeface="Calibri"/>
                <a:sym typeface="Calibri"/>
              </a:rPr>
              <a:t>Contact: </a:t>
            </a:r>
            <a:r>
              <a:rPr lang="en-US" sz="2400" u="sng">
                <a:solidFill>
                  <a:schemeClr val="hlink"/>
                </a:solidFill>
                <a:latin typeface="Calibri"/>
                <a:ea typeface="Calibri"/>
                <a:cs typeface="Calibri"/>
                <a:sym typeface="Calibri"/>
                <a:hlinkClick r:id="rId3"/>
              </a:rPr>
              <a:t>jim.murphy@noaa.gov</a:t>
            </a:r>
            <a:r>
              <a:rPr lang="en-US" sz="2400">
                <a:solidFill>
                  <a:schemeClr val="dk1"/>
                </a:solidFill>
                <a:latin typeface="Calibri"/>
                <a:ea typeface="Calibri"/>
                <a:cs typeface="Calibri"/>
                <a:sym typeface="Calibri"/>
              </a:rPr>
              <a:t> and kathrine.howard@alaska.gov</a:t>
            </a:r>
            <a:endParaRPr sz="2400">
              <a:solidFill>
                <a:schemeClr val="dk1"/>
              </a:solidFill>
              <a:latin typeface="Calibri"/>
              <a:ea typeface="Calibri"/>
              <a:cs typeface="Calibri"/>
              <a:sym typeface="Calibri"/>
            </a:endParaRPr>
          </a:p>
          <a:p>
            <a:pPr marL="0" lvl="0" indent="0" algn="l" rtl="0">
              <a:spcBef>
                <a:spcPts val="0"/>
              </a:spcBef>
              <a:spcAft>
                <a:spcPts val="0"/>
              </a:spcAft>
              <a:buClr>
                <a:srgbClr val="000000"/>
              </a:buClr>
              <a:buFont typeface="Arial"/>
              <a:buNone/>
            </a:pPr>
            <a:endParaRPr sz="1800">
              <a:solidFill>
                <a:schemeClr val="dk1"/>
              </a:solidFill>
              <a:latin typeface="Calibri"/>
              <a:ea typeface="Calibri"/>
              <a:cs typeface="Calibri"/>
              <a:sym typeface="Calibri"/>
            </a:endParaRPr>
          </a:p>
          <a:p>
            <a:pPr marL="0" lvl="0" indent="0" algn="l" rtl="0">
              <a:spcBef>
                <a:spcPts val="0"/>
              </a:spcBef>
              <a:spcAft>
                <a:spcPts val="0"/>
              </a:spcAft>
              <a:buSzPts val="1100"/>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54" name="Google Shape;354;p29"/>
          <p:cNvPicPr preferRelativeResize="0"/>
          <p:nvPr/>
        </p:nvPicPr>
        <p:blipFill>
          <a:blip r:embed="rId4">
            <a:alphaModFix/>
          </a:blip>
          <a:stretch>
            <a:fillRect/>
          </a:stretch>
        </p:blipFill>
        <p:spPr>
          <a:xfrm>
            <a:off x="1714500" y="2179800"/>
            <a:ext cx="7677496" cy="4188975"/>
          </a:xfrm>
          <a:prstGeom prst="rect">
            <a:avLst/>
          </a:prstGeom>
          <a:noFill/>
          <a:ln>
            <a:noFill/>
          </a:ln>
        </p:spPr>
      </p:pic>
      <p:pic>
        <p:nvPicPr>
          <p:cNvPr id="355" name="Google Shape;355;p29"/>
          <p:cNvPicPr preferRelativeResize="0"/>
          <p:nvPr/>
        </p:nvPicPr>
        <p:blipFill>
          <a:blip r:embed="rId5">
            <a:alphaModFix/>
          </a:blip>
          <a:stretch>
            <a:fillRect/>
          </a:stretch>
        </p:blipFill>
        <p:spPr>
          <a:xfrm>
            <a:off x="-724600" y="458329"/>
            <a:ext cx="12192002" cy="1857663"/>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30"/>
          <p:cNvSpPr txBox="1"/>
          <p:nvPr/>
        </p:nvSpPr>
        <p:spPr>
          <a:xfrm>
            <a:off x="1582763" y="935852"/>
            <a:ext cx="102381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a:solidFill>
                  <a:schemeClr val="dk1"/>
                </a:solidFill>
                <a:latin typeface="Calibri"/>
                <a:ea typeface="Calibri"/>
                <a:cs typeface="Calibri"/>
                <a:sym typeface="Calibri"/>
              </a:rPr>
              <a:t>Future Requests</a:t>
            </a:r>
            <a:endParaRPr/>
          </a:p>
        </p:txBody>
      </p:sp>
      <p:sp>
        <p:nvSpPr>
          <p:cNvPr id="361" name="Google Shape;361;p30"/>
          <p:cNvSpPr txBox="1"/>
          <p:nvPr/>
        </p:nvSpPr>
        <p:spPr>
          <a:xfrm>
            <a:off x="1123950" y="1992496"/>
            <a:ext cx="9944100" cy="31700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dirty="0">
                <a:solidFill>
                  <a:schemeClr val="dk1"/>
                </a:solidFill>
                <a:latin typeface="Calibri"/>
                <a:ea typeface="Calibri"/>
                <a:cs typeface="Calibri"/>
                <a:sym typeface="Calibri"/>
              </a:rPr>
              <a:t> </a:t>
            </a:r>
            <a:endParaRPr sz="4000" dirty="0"/>
          </a:p>
          <a:p>
            <a:pPr marL="0" marR="0" lvl="0" indent="0" algn="ctr" rtl="0">
              <a:spcBef>
                <a:spcPts val="0"/>
              </a:spcBef>
              <a:spcAft>
                <a:spcPts val="0"/>
              </a:spcAft>
              <a:buNone/>
            </a:pPr>
            <a:r>
              <a:rPr lang="en-US" sz="4000" dirty="0">
                <a:solidFill>
                  <a:schemeClr val="dk1"/>
                </a:solidFill>
                <a:latin typeface="Calibri"/>
                <a:ea typeface="Calibri"/>
                <a:cs typeface="Calibri"/>
                <a:sym typeface="Calibri"/>
              </a:rPr>
              <a:t>Please contact </a:t>
            </a:r>
          </a:p>
          <a:p>
            <a:pPr marL="0" marR="0" lvl="0" indent="0" algn="ctr" rtl="0">
              <a:spcBef>
                <a:spcPts val="0"/>
              </a:spcBef>
              <a:spcAft>
                <a:spcPts val="0"/>
              </a:spcAft>
              <a:buNone/>
            </a:pPr>
            <a:r>
              <a:rPr lang="en-US" sz="4000" dirty="0">
                <a:solidFill>
                  <a:schemeClr val="dk1"/>
                </a:solidFill>
                <a:latin typeface="Calibri"/>
                <a:ea typeface="Calibri"/>
                <a:cs typeface="Calibri"/>
                <a:sym typeface="Calibri"/>
              </a:rPr>
              <a:t>Wes Larson at </a:t>
            </a:r>
            <a:r>
              <a:rPr lang="en-US" sz="4000" u="sng" dirty="0">
                <a:solidFill>
                  <a:schemeClr val="hlink"/>
                </a:solidFill>
                <a:latin typeface="Calibri"/>
                <a:ea typeface="Calibri"/>
                <a:cs typeface="Calibri"/>
                <a:sym typeface="Calibri"/>
                <a:hlinkClick r:id="rId3"/>
              </a:rPr>
              <a:t>wes.larson@noaa.gov</a:t>
            </a:r>
            <a:r>
              <a:rPr lang="en-US" sz="4000" dirty="0">
                <a:solidFill>
                  <a:schemeClr val="dk1"/>
                </a:solidFill>
                <a:latin typeface="Calibri"/>
                <a:ea typeface="Calibri"/>
                <a:cs typeface="Calibri"/>
                <a:sym typeface="Calibri"/>
              </a:rPr>
              <a:t> </a:t>
            </a:r>
          </a:p>
          <a:p>
            <a:pPr marL="0" marR="0" lvl="0" indent="0" algn="ctr" rtl="0">
              <a:spcBef>
                <a:spcPts val="0"/>
              </a:spcBef>
              <a:spcAft>
                <a:spcPts val="0"/>
              </a:spcAft>
              <a:buNone/>
            </a:pPr>
            <a:r>
              <a:rPr lang="en-US" sz="4000" dirty="0">
                <a:solidFill>
                  <a:schemeClr val="dk1"/>
                </a:solidFill>
                <a:latin typeface="Calibri"/>
                <a:ea typeface="Calibri"/>
                <a:cs typeface="Calibri"/>
                <a:sym typeface="Calibri"/>
              </a:rPr>
              <a:t>and </a:t>
            </a:r>
          </a:p>
          <a:p>
            <a:pPr marL="0" marR="0" lvl="0" indent="0" algn="ctr" rtl="0">
              <a:spcBef>
                <a:spcPts val="0"/>
              </a:spcBef>
              <a:spcAft>
                <a:spcPts val="0"/>
              </a:spcAft>
              <a:buNone/>
            </a:pPr>
            <a:r>
              <a:rPr lang="en-US" sz="4000" dirty="0">
                <a:solidFill>
                  <a:schemeClr val="dk1"/>
                </a:solidFill>
                <a:latin typeface="Calibri"/>
                <a:ea typeface="Calibri"/>
                <a:cs typeface="Calibri"/>
                <a:sym typeface="Calibri"/>
              </a:rPr>
              <a:t>Lukas DeFilippo at lukas.defilippo@noaa.gov</a:t>
            </a:r>
            <a:endParaRPr sz="4000"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pic>
        <p:nvPicPr>
          <p:cNvPr id="345" name="Google Shape;345;g26562857fac_0_2"/>
          <p:cNvPicPr preferRelativeResize="0"/>
          <p:nvPr/>
        </p:nvPicPr>
        <p:blipFill rotWithShape="1">
          <a:blip r:embed="rId3">
            <a:alphaModFix/>
          </a:blip>
          <a:srcRect/>
          <a:stretch/>
        </p:blipFill>
        <p:spPr>
          <a:xfrm rot="-848162">
            <a:off x="2742640" y="2364739"/>
            <a:ext cx="6790562" cy="3325651"/>
          </a:xfrm>
          <a:prstGeom prst="rect">
            <a:avLst/>
          </a:prstGeom>
          <a:noFill/>
          <a:ln>
            <a:noFill/>
          </a:ln>
        </p:spPr>
      </p:pic>
      <p:sp>
        <p:nvSpPr>
          <p:cNvPr id="346" name="Google Shape;346;g26562857fac_0_2"/>
          <p:cNvSpPr/>
          <p:nvPr/>
        </p:nvSpPr>
        <p:spPr>
          <a:xfrm>
            <a:off x="4074375" y="5149625"/>
            <a:ext cx="2239200" cy="11478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a:buSzPts val="1400"/>
            </a:pPr>
            <a:endParaRPr>
              <a:latin typeface="Arial Narrow"/>
              <a:ea typeface="Arial Narrow"/>
              <a:cs typeface="Arial Narrow"/>
              <a:sym typeface="Arial Narrow"/>
            </a:endParaRPr>
          </a:p>
        </p:txBody>
      </p:sp>
      <p:sp>
        <p:nvSpPr>
          <p:cNvPr id="347" name="Google Shape;347;g26562857fac_0_2"/>
          <p:cNvSpPr/>
          <p:nvPr/>
        </p:nvSpPr>
        <p:spPr>
          <a:xfrm>
            <a:off x="5018325" y="4926575"/>
            <a:ext cx="2239200" cy="11478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a:buSzPts val="1400"/>
            </a:pPr>
            <a:endParaRPr>
              <a:latin typeface="Arial Narrow"/>
              <a:ea typeface="Arial Narrow"/>
              <a:cs typeface="Arial Narrow"/>
              <a:sym typeface="Arial Narrow"/>
            </a:endParaRPr>
          </a:p>
        </p:txBody>
      </p:sp>
      <p:sp>
        <p:nvSpPr>
          <p:cNvPr id="348" name="Google Shape;348;g26562857fac_0_2"/>
          <p:cNvSpPr/>
          <p:nvPr/>
        </p:nvSpPr>
        <p:spPr>
          <a:xfrm>
            <a:off x="4074375" y="2279650"/>
            <a:ext cx="1424400" cy="8652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a:buSzPts val="1400"/>
            </a:pPr>
            <a:endParaRPr>
              <a:latin typeface="Arial Narrow"/>
              <a:ea typeface="Arial Narrow"/>
              <a:cs typeface="Arial Narrow"/>
              <a:sym typeface="Arial Narrow"/>
            </a:endParaRPr>
          </a:p>
        </p:txBody>
      </p:sp>
      <p:sp>
        <p:nvSpPr>
          <p:cNvPr id="349" name="Google Shape;349;g26562857fac_0_2"/>
          <p:cNvSpPr/>
          <p:nvPr/>
        </p:nvSpPr>
        <p:spPr>
          <a:xfrm>
            <a:off x="3418275" y="2866875"/>
            <a:ext cx="1272000" cy="8652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a:buSzPts val="1400"/>
            </a:pPr>
            <a:endParaRPr>
              <a:latin typeface="Arial Narrow"/>
              <a:ea typeface="Arial Narrow"/>
              <a:cs typeface="Arial Narrow"/>
              <a:sym typeface="Arial Narrow"/>
            </a:endParaRPr>
          </a:p>
        </p:txBody>
      </p:sp>
      <p:sp>
        <p:nvSpPr>
          <p:cNvPr id="350" name="Google Shape;350;g26562857fac_0_2"/>
          <p:cNvSpPr/>
          <p:nvPr/>
        </p:nvSpPr>
        <p:spPr>
          <a:xfrm>
            <a:off x="4074375" y="5149625"/>
            <a:ext cx="615900" cy="10065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a:buSzPts val="1400"/>
            </a:pPr>
            <a:endParaRPr>
              <a:latin typeface="Arial Narrow"/>
              <a:ea typeface="Arial Narrow"/>
              <a:cs typeface="Arial Narrow"/>
              <a:sym typeface="Arial Narrow"/>
            </a:endParaRPr>
          </a:p>
        </p:txBody>
      </p:sp>
      <p:sp>
        <p:nvSpPr>
          <p:cNvPr id="351" name="Google Shape;351;g26562857fac_0_2"/>
          <p:cNvSpPr/>
          <p:nvPr/>
        </p:nvSpPr>
        <p:spPr>
          <a:xfrm>
            <a:off x="4074375" y="4966125"/>
            <a:ext cx="615900" cy="10065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a:buSzPts val="1400"/>
            </a:pPr>
            <a:endParaRPr>
              <a:latin typeface="Arial Narrow"/>
              <a:ea typeface="Arial Narrow"/>
              <a:cs typeface="Arial Narrow"/>
              <a:sym typeface="Arial Narrow"/>
            </a:endParaRPr>
          </a:p>
        </p:txBody>
      </p:sp>
      <p:sp>
        <p:nvSpPr>
          <p:cNvPr id="352" name="Google Shape;352;g26562857fac_0_2"/>
          <p:cNvSpPr/>
          <p:nvPr/>
        </p:nvSpPr>
        <p:spPr>
          <a:xfrm>
            <a:off x="4074375" y="5149625"/>
            <a:ext cx="615900" cy="10065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a:buSzPts val="1400"/>
            </a:pPr>
            <a:endParaRPr>
              <a:latin typeface="Arial Narrow"/>
              <a:ea typeface="Arial Narrow"/>
              <a:cs typeface="Arial Narrow"/>
              <a:sym typeface="Arial Narrow"/>
            </a:endParaRPr>
          </a:p>
        </p:txBody>
      </p:sp>
      <p:sp>
        <p:nvSpPr>
          <p:cNvPr id="353" name="Google Shape;353;g26562857fac_0_2"/>
          <p:cNvSpPr/>
          <p:nvPr/>
        </p:nvSpPr>
        <p:spPr>
          <a:xfrm>
            <a:off x="6482700" y="4385250"/>
            <a:ext cx="2122800" cy="14823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a:buSzPts val="1400"/>
            </a:pPr>
            <a:endParaRPr>
              <a:latin typeface="Arial Narrow"/>
              <a:ea typeface="Arial Narrow"/>
              <a:cs typeface="Arial Narrow"/>
              <a:sym typeface="Arial Narrow"/>
            </a:endParaRPr>
          </a:p>
        </p:txBody>
      </p:sp>
      <p:sp>
        <p:nvSpPr>
          <p:cNvPr id="354" name="Google Shape;354;g26562857fac_0_2"/>
          <p:cNvSpPr/>
          <p:nvPr/>
        </p:nvSpPr>
        <p:spPr>
          <a:xfrm>
            <a:off x="5498850" y="501975"/>
            <a:ext cx="4242900" cy="14823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a:buSzPts val="1400"/>
            </a:pPr>
            <a:endParaRPr>
              <a:latin typeface="Arial Narrow"/>
              <a:ea typeface="Arial Narrow"/>
              <a:cs typeface="Arial Narrow"/>
              <a:sym typeface="Arial Narrow"/>
            </a:endParaRPr>
          </a:p>
        </p:txBody>
      </p:sp>
      <p:sp>
        <p:nvSpPr>
          <p:cNvPr id="355" name="Google Shape;355;g26562857fac_0_2"/>
          <p:cNvSpPr/>
          <p:nvPr/>
        </p:nvSpPr>
        <p:spPr>
          <a:xfrm>
            <a:off x="5263375" y="929075"/>
            <a:ext cx="2239200" cy="11478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a:buSzPts val="1400"/>
            </a:pPr>
            <a:endParaRPr>
              <a:latin typeface="Arial Narrow"/>
              <a:ea typeface="Arial Narrow"/>
              <a:cs typeface="Arial Narrow"/>
              <a:sym typeface="Arial Narrow"/>
            </a:endParaRPr>
          </a:p>
        </p:txBody>
      </p:sp>
      <p:sp>
        <p:nvSpPr>
          <p:cNvPr id="357" name="Google Shape;357;g26562857fac_0_2"/>
          <p:cNvSpPr/>
          <p:nvPr/>
        </p:nvSpPr>
        <p:spPr>
          <a:xfrm rot="-1574152">
            <a:off x="3956456" y="2549925"/>
            <a:ext cx="1424444" cy="865238"/>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a:buSzPts val="1400"/>
            </a:pPr>
            <a:endParaRPr>
              <a:latin typeface="Arial Narrow"/>
              <a:ea typeface="Arial Narrow"/>
              <a:cs typeface="Arial Narrow"/>
              <a:sym typeface="Arial Narrow"/>
            </a:endParaRPr>
          </a:p>
        </p:txBody>
      </p:sp>
      <p:sp>
        <p:nvSpPr>
          <p:cNvPr id="358" name="Google Shape;358;g26562857fac_0_2"/>
          <p:cNvSpPr/>
          <p:nvPr/>
        </p:nvSpPr>
        <p:spPr>
          <a:xfrm rot="-567263">
            <a:off x="4074310" y="2390771"/>
            <a:ext cx="1424550" cy="865265"/>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a:buSzPts val="1400"/>
            </a:pPr>
            <a:endParaRPr>
              <a:latin typeface="Arial Narrow"/>
              <a:ea typeface="Arial Narrow"/>
              <a:cs typeface="Arial Narrow"/>
              <a:sym typeface="Arial Narrow"/>
            </a:endParaRPr>
          </a:p>
        </p:txBody>
      </p:sp>
      <p:sp>
        <p:nvSpPr>
          <p:cNvPr id="359" name="Google Shape;359;g26562857fac_0_2"/>
          <p:cNvSpPr/>
          <p:nvPr/>
        </p:nvSpPr>
        <p:spPr>
          <a:xfrm rot="-127427">
            <a:off x="6617445" y="1991679"/>
            <a:ext cx="1424779" cy="462017"/>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a:buSzPts val="1400"/>
            </a:pPr>
            <a:endParaRPr>
              <a:latin typeface="Arial Narrow"/>
              <a:ea typeface="Arial Narrow"/>
              <a:cs typeface="Arial Narrow"/>
              <a:sym typeface="Arial Narrow"/>
            </a:endParaRPr>
          </a:p>
        </p:txBody>
      </p:sp>
      <p:sp>
        <p:nvSpPr>
          <p:cNvPr id="360" name="Google Shape;360;g26562857fac_0_2"/>
          <p:cNvSpPr/>
          <p:nvPr/>
        </p:nvSpPr>
        <p:spPr>
          <a:xfrm rot="-127362">
            <a:off x="7811382" y="1788431"/>
            <a:ext cx="1579384" cy="786838"/>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a:buSzPts val="1400"/>
            </a:pPr>
            <a:endParaRPr>
              <a:latin typeface="Arial Narrow"/>
              <a:ea typeface="Arial Narrow"/>
              <a:cs typeface="Arial Narrow"/>
              <a:sym typeface="Arial Narrow"/>
            </a:endParaRPr>
          </a:p>
        </p:txBody>
      </p:sp>
      <p:sp>
        <p:nvSpPr>
          <p:cNvPr id="361" name="Google Shape;361;g26562857fac_0_2"/>
          <p:cNvSpPr txBox="1"/>
          <p:nvPr/>
        </p:nvSpPr>
        <p:spPr>
          <a:xfrm>
            <a:off x="4440825" y="1061075"/>
            <a:ext cx="3851400" cy="1015800"/>
          </a:xfrm>
          <a:prstGeom prst="rect">
            <a:avLst/>
          </a:prstGeom>
          <a:noFill/>
          <a:ln>
            <a:noFill/>
          </a:ln>
        </p:spPr>
        <p:txBody>
          <a:bodyPr spcFirstLastPara="1" wrap="square" lIns="91425" tIns="91425" rIns="91425" bIns="91425" anchor="t" anchorCtr="0">
            <a:spAutoFit/>
          </a:bodyPr>
          <a:lstStyle/>
          <a:p>
            <a:pPr>
              <a:buSzPts val="5400"/>
            </a:pPr>
            <a:r>
              <a:rPr lang="en-US" sz="5400" b="1">
                <a:solidFill>
                  <a:schemeClr val="accent1"/>
                </a:solidFill>
                <a:latin typeface="Arial Narrow"/>
                <a:ea typeface="Arial Narrow"/>
                <a:cs typeface="Arial Narrow"/>
                <a:sym typeface="Arial Narrow"/>
              </a:rPr>
              <a:t>Questions?</a:t>
            </a:r>
            <a:endParaRPr sz="5400" b="1">
              <a:solidFill>
                <a:schemeClr val="accent1"/>
              </a:solidFill>
              <a:latin typeface="Arial Narrow"/>
              <a:ea typeface="Arial Narrow"/>
              <a:cs typeface="Arial Narrow"/>
              <a:sym typeface="Arial Narrow"/>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17"/>
          <p:cNvPicPr preferRelativeResize="0"/>
          <p:nvPr/>
        </p:nvPicPr>
        <p:blipFill rotWithShape="1">
          <a:blip r:embed="rId3">
            <a:alphaModFix/>
          </a:blip>
          <a:srcRect/>
          <a:stretch/>
        </p:blipFill>
        <p:spPr>
          <a:xfrm>
            <a:off x="1737305" y="965111"/>
            <a:ext cx="5673067" cy="5799698"/>
          </a:xfrm>
          <a:prstGeom prst="rect">
            <a:avLst/>
          </a:prstGeom>
          <a:noFill/>
          <a:ln>
            <a:noFill/>
          </a:ln>
        </p:spPr>
      </p:pic>
      <p:sp>
        <p:nvSpPr>
          <p:cNvPr id="113" name="Google Shape;113;p17"/>
          <p:cNvSpPr txBox="1"/>
          <p:nvPr/>
        </p:nvSpPr>
        <p:spPr>
          <a:xfrm>
            <a:off x="1977293" y="0"/>
            <a:ext cx="7877907"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a:solidFill>
                  <a:schemeClr val="dk1"/>
                </a:solidFill>
                <a:latin typeface="Calibri"/>
                <a:ea typeface="Calibri"/>
                <a:cs typeface="Calibri"/>
                <a:sym typeface="Calibri"/>
              </a:rPr>
              <a:t>Coordinated Research Strategy</a:t>
            </a:r>
            <a:endParaRPr/>
          </a:p>
        </p:txBody>
      </p:sp>
      <p:sp>
        <p:nvSpPr>
          <p:cNvPr id="114" name="Google Shape;114;p17"/>
          <p:cNvSpPr txBox="1"/>
          <p:nvPr/>
        </p:nvSpPr>
        <p:spPr>
          <a:xfrm>
            <a:off x="7537939" y="2129692"/>
            <a:ext cx="3966307" cy="30469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a:solidFill>
                  <a:schemeClr val="dk1"/>
                </a:solidFill>
                <a:latin typeface="Calibri"/>
                <a:ea typeface="Calibri"/>
                <a:cs typeface="Calibri"/>
                <a:sym typeface="Calibri"/>
              </a:rPr>
              <a:t>Focus on Marine Harvest and Bycatch</a:t>
            </a:r>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8"/>
          <p:cNvSpPr txBox="1">
            <a:spLocks noGrp="1"/>
          </p:cNvSpPr>
          <p:nvPr>
            <p:ph type="subTitle" idx="1"/>
          </p:nvPr>
        </p:nvSpPr>
        <p:spPr>
          <a:xfrm>
            <a:off x="1517564" y="488577"/>
            <a:ext cx="10390094" cy="1691640"/>
          </a:xfrm>
          <a:prstGeom prst="rect">
            <a:avLst/>
          </a:prstGeom>
          <a:noFill/>
          <a:ln>
            <a:noFill/>
          </a:ln>
        </p:spPr>
        <p:txBody>
          <a:bodyPr spcFirstLastPara="1" wrap="square" lIns="0" tIns="0" rIns="0" bIns="0" anchor="t" anchorCtr="0">
            <a:noAutofit/>
          </a:bodyPr>
          <a:lstStyle/>
          <a:p>
            <a:pPr marL="228600" lvl="0" indent="-228600" algn="l" rtl="0">
              <a:lnSpc>
                <a:spcPct val="95000"/>
              </a:lnSpc>
              <a:spcBef>
                <a:spcPts val="1400"/>
              </a:spcBef>
              <a:spcAft>
                <a:spcPts val="0"/>
              </a:spcAft>
              <a:buClr>
                <a:schemeClr val="dk1"/>
              </a:buClr>
              <a:buSzPts val="1466"/>
              <a:buNone/>
            </a:pPr>
            <a:r>
              <a:rPr lang="en-US" sz="3600">
                <a:solidFill>
                  <a:schemeClr val="dk1"/>
                </a:solidFill>
              </a:rPr>
              <a:t>Recommended Applied Strategies to Address Priority Research Needs</a:t>
            </a:r>
            <a:endParaRPr/>
          </a:p>
        </p:txBody>
      </p:sp>
      <p:sp>
        <p:nvSpPr>
          <p:cNvPr id="120" name="Google Shape;120;p18"/>
          <p:cNvSpPr txBox="1"/>
          <p:nvPr/>
        </p:nvSpPr>
        <p:spPr>
          <a:xfrm>
            <a:off x="736600" y="2282794"/>
            <a:ext cx="10390094" cy="3785652"/>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Improved understanding of the social impacts</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Improved stock identification methods</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Better characterization of ocean distributions and marine migration routes</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Expanded ocean ecosystem surveys</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Strategies to minimize human impacts on freshwater and coastal habitats</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Making use of new technologies </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More effective monitoring of salmon indicator stocks</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Improved stock assessments for in-season management</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Life-cycle modeling and management strategy evaluations for climate resilience </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Better data management and sharing</a:t>
            </a:r>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9"/>
          <p:cNvSpPr txBox="1"/>
          <p:nvPr/>
        </p:nvSpPr>
        <p:spPr>
          <a:xfrm>
            <a:off x="1899138" y="-135723"/>
            <a:ext cx="10238010"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a:solidFill>
                  <a:schemeClr val="dk1"/>
                </a:solidFill>
                <a:latin typeface="Calibri"/>
                <a:ea typeface="Calibri"/>
                <a:cs typeface="Calibri"/>
                <a:sym typeface="Calibri"/>
              </a:rPr>
              <a:t>AKSRTF Research Priorities and Strategies Link to NPFMC Research Priorities  </a:t>
            </a:r>
            <a:endParaRPr/>
          </a:p>
        </p:txBody>
      </p:sp>
      <p:sp>
        <p:nvSpPr>
          <p:cNvPr id="126" name="Google Shape;126;p19"/>
          <p:cNvSpPr txBox="1"/>
          <p:nvPr/>
        </p:nvSpPr>
        <p:spPr>
          <a:xfrm>
            <a:off x="943708" y="2096358"/>
            <a:ext cx="9944100" cy="427809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n-US" sz="1400">
                <a:solidFill>
                  <a:schemeClr val="dk1"/>
                </a:solidFill>
                <a:latin typeface="Calibri"/>
                <a:ea typeface="Calibri"/>
                <a:cs typeface="Calibri"/>
                <a:sym typeface="Calibri"/>
              </a:rPr>
              <a:t>Further research to reduce </a:t>
            </a:r>
            <a:r>
              <a:rPr lang="en-US" sz="1400" b="1">
                <a:solidFill>
                  <a:schemeClr val="dk1"/>
                </a:solidFill>
                <a:latin typeface="Calibri"/>
                <a:ea typeface="Calibri"/>
                <a:cs typeface="Calibri"/>
                <a:sym typeface="Calibri"/>
              </a:rPr>
              <a:t>western Alaska salmon bycatch </a:t>
            </a:r>
            <a:r>
              <a:rPr lang="en-US" sz="1400">
                <a:solidFill>
                  <a:schemeClr val="dk1"/>
                </a:solidFill>
                <a:latin typeface="Calibri"/>
                <a:ea typeface="Calibri"/>
                <a:cs typeface="Calibri"/>
                <a:sym typeface="Calibri"/>
              </a:rPr>
              <a:t>in Bering Sea groundfish fisheries (e.g. research on salmon and drivers of salmon distribution, as well as drivers of groundfish fishery behavior including avoidance of other PSC species).</a:t>
            </a:r>
            <a:endParaRPr/>
          </a:p>
          <a:p>
            <a:pPr marL="0" marR="0" lvl="0" indent="0" algn="l" rtl="0">
              <a:spcBef>
                <a:spcPts val="0"/>
              </a:spcBef>
              <a:spcAft>
                <a:spcPts val="0"/>
              </a:spcAft>
              <a:buNone/>
            </a:pPr>
            <a:endParaRPr sz="1400">
              <a:solidFill>
                <a:schemeClr val="dk1"/>
              </a:solidFill>
              <a:latin typeface="Calibri"/>
              <a:ea typeface="Calibri"/>
              <a:cs typeface="Calibri"/>
              <a:sym typeface="Calibri"/>
            </a:endParaRPr>
          </a:p>
          <a:p>
            <a:pPr marL="0" marR="0" lvl="0" indent="0" algn="l" rtl="0">
              <a:spcBef>
                <a:spcPts val="0"/>
              </a:spcBef>
              <a:spcAft>
                <a:spcPts val="0"/>
              </a:spcAft>
              <a:buNone/>
            </a:pPr>
            <a:r>
              <a:rPr lang="en-US" sz="1400">
                <a:solidFill>
                  <a:schemeClr val="dk1"/>
                </a:solidFill>
                <a:latin typeface="Calibri"/>
                <a:ea typeface="Calibri"/>
                <a:cs typeface="Calibri"/>
                <a:sym typeface="Calibri"/>
              </a:rPr>
              <a:t>Continue to acquire </a:t>
            </a:r>
            <a:r>
              <a:rPr lang="en-US" sz="1400" b="1">
                <a:solidFill>
                  <a:schemeClr val="dk1"/>
                </a:solidFill>
                <a:latin typeface="Calibri"/>
                <a:ea typeface="Calibri"/>
                <a:cs typeface="Calibri"/>
                <a:sym typeface="Calibri"/>
              </a:rPr>
              <a:t>basic life history information </a:t>
            </a:r>
            <a:r>
              <a:rPr lang="en-US" sz="1400">
                <a:solidFill>
                  <a:schemeClr val="dk1"/>
                </a:solidFill>
                <a:latin typeface="Calibri"/>
                <a:ea typeface="Calibri"/>
                <a:cs typeface="Calibri"/>
                <a:sym typeface="Calibri"/>
              </a:rPr>
              <a:t>with an emphasis on improved estimates of size/age at maturity to advance understanding of the mechanisms for how maturity changes over space and through time. </a:t>
            </a:r>
            <a:endParaRPr/>
          </a:p>
          <a:p>
            <a:pPr marL="0" marR="0" lvl="0" indent="0" algn="l" rtl="0">
              <a:spcBef>
                <a:spcPts val="0"/>
              </a:spcBef>
              <a:spcAft>
                <a:spcPts val="0"/>
              </a:spcAft>
              <a:buNone/>
            </a:pPr>
            <a:endParaRPr sz="1400">
              <a:solidFill>
                <a:schemeClr val="dk1"/>
              </a:solidFill>
              <a:latin typeface="Calibri"/>
              <a:ea typeface="Calibri"/>
              <a:cs typeface="Calibri"/>
              <a:sym typeface="Calibri"/>
            </a:endParaRPr>
          </a:p>
          <a:p>
            <a:pPr marL="0" marR="0" lvl="0" indent="0" algn="l" rtl="0">
              <a:spcBef>
                <a:spcPts val="0"/>
              </a:spcBef>
              <a:spcAft>
                <a:spcPts val="0"/>
              </a:spcAft>
              <a:buNone/>
            </a:pPr>
            <a:r>
              <a:rPr lang="en-US" sz="1400">
                <a:solidFill>
                  <a:schemeClr val="dk1"/>
                </a:solidFill>
                <a:latin typeface="Calibri"/>
                <a:ea typeface="Calibri"/>
                <a:cs typeface="Calibri"/>
                <a:sym typeface="Calibri"/>
              </a:rPr>
              <a:t>Examine the economic, social, and cultural </a:t>
            </a:r>
            <a:r>
              <a:rPr lang="en-US" sz="1400" b="1">
                <a:solidFill>
                  <a:schemeClr val="dk1"/>
                </a:solidFill>
                <a:latin typeface="Calibri"/>
                <a:ea typeface="Calibri"/>
                <a:cs typeface="Calibri"/>
                <a:sym typeface="Calibri"/>
              </a:rPr>
              <a:t>effects of fisheries and fishery management policy on communities </a:t>
            </a:r>
            <a:r>
              <a:rPr lang="en-US" sz="1400">
                <a:solidFill>
                  <a:schemeClr val="dk1"/>
                </a:solidFill>
                <a:latin typeface="Calibri"/>
                <a:ea typeface="Calibri"/>
                <a:cs typeface="Calibri"/>
                <a:sym typeface="Calibri"/>
              </a:rPr>
              <a:t>over time (including impacts from fishery policy changes and Tribal citizen and Tribal Nation reliance on, participation in, and impacts of federally managed fisheries). </a:t>
            </a:r>
            <a:endParaRPr/>
          </a:p>
          <a:p>
            <a:pPr marL="0" marR="0" lvl="0" indent="0" algn="l" rtl="0">
              <a:spcBef>
                <a:spcPts val="0"/>
              </a:spcBef>
              <a:spcAft>
                <a:spcPts val="0"/>
              </a:spcAft>
              <a:buNone/>
            </a:pPr>
            <a:endParaRPr sz="1400">
              <a:solidFill>
                <a:schemeClr val="dk1"/>
              </a:solidFill>
              <a:latin typeface="Calibri"/>
              <a:ea typeface="Calibri"/>
              <a:cs typeface="Calibri"/>
              <a:sym typeface="Calibri"/>
            </a:endParaRPr>
          </a:p>
          <a:p>
            <a:pPr marL="0" marR="0" lvl="0" indent="0" algn="l" rtl="0">
              <a:spcBef>
                <a:spcPts val="0"/>
              </a:spcBef>
              <a:spcAft>
                <a:spcPts val="0"/>
              </a:spcAft>
              <a:buNone/>
            </a:pPr>
            <a:r>
              <a:rPr lang="en-US" sz="1400">
                <a:solidFill>
                  <a:schemeClr val="dk1"/>
                </a:solidFill>
                <a:latin typeface="Calibri"/>
                <a:ea typeface="Calibri"/>
                <a:cs typeface="Calibri"/>
                <a:sym typeface="Calibri"/>
              </a:rPr>
              <a:t>Develop predictive tools and </a:t>
            </a:r>
            <a:r>
              <a:rPr lang="en-US" sz="1400" b="1">
                <a:solidFill>
                  <a:schemeClr val="dk1"/>
                </a:solidFill>
                <a:latin typeface="Calibri"/>
                <a:ea typeface="Calibri"/>
                <a:cs typeface="Calibri"/>
                <a:sym typeface="Calibri"/>
              </a:rPr>
              <a:t>models that evaluate the impact of multiple projected climate scenarios </a:t>
            </a:r>
            <a:r>
              <a:rPr lang="en-US" sz="1400">
                <a:solidFill>
                  <a:schemeClr val="dk1"/>
                </a:solidFill>
                <a:latin typeface="Calibri"/>
                <a:ea typeface="Calibri"/>
                <a:cs typeface="Calibri"/>
                <a:sym typeface="Calibri"/>
              </a:rPr>
              <a:t>on managed resources to inform management options related to ecosystem production and resilience and adaptation of fishing communities. </a:t>
            </a:r>
            <a:endParaRPr/>
          </a:p>
          <a:p>
            <a:pPr marL="0" marR="0" lvl="0" indent="0" algn="l" rtl="0">
              <a:spcBef>
                <a:spcPts val="0"/>
              </a:spcBef>
              <a:spcAft>
                <a:spcPts val="0"/>
              </a:spcAft>
              <a:buNone/>
            </a:pPr>
            <a:endParaRPr sz="140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b="1">
                <a:solidFill>
                  <a:schemeClr val="dk1"/>
                </a:solidFill>
                <a:latin typeface="Calibri"/>
                <a:ea typeface="Calibri"/>
                <a:cs typeface="Calibri"/>
                <a:sym typeface="Calibri"/>
              </a:rPr>
              <a:t>Maintain the core biological and oceanographic data (e.g., biophysical moorings, stomach data, zooplankton, age 0 surveys, benthic production) necessary to support integrated ecosystem assessment </a:t>
            </a:r>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0"/>
          <p:cNvSpPr txBox="1"/>
          <p:nvPr/>
        </p:nvSpPr>
        <p:spPr>
          <a:xfrm>
            <a:off x="1531738" y="99002"/>
            <a:ext cx="10238100" cy="1446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a:solidFill>
                  <a:schemeClr val="dk1"/>
                </a:solidFill>
                <a:latin typeface="Calibri"/>
                <a:ea typeface="Calibri"/>
                <a:cs typeface="Calibri"/>
                <a:sym typeface="Calibri"/>
              </a:rPr>
              <a:t>AKSRTF Research Priorities  - Links with the Alaska Bycatch Task Force</a:t>
            </a:r>
            <a:endParaRPr sz="1000"/>
          </a:p>
        </p:txBody>
      </p:sp>
      <p:sp>
        <p:nvSpPr>
          <p:cNvPr id="132" name="Google Shape;132;p20"/>
          <p:cNvSpPr/>
          <p:nvPr/>
        </p:nvSpPr>
        <p:spPr>
          <a:xfrm>
            <a:off x="1020525" y="1622550"/>
            <a:ext cx="5439600" cy="1291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33" name="Google Shape;133;p20"/>
          <p:cNvSpPr txBox="1"/>
          <p:nvPr/>
        </p:nvSpPr>
        <p:spPr>
          <a:xfrm>
            <a:off x="1132725" y="1704275"/>
            <a:ext cx="58782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a:solidFill>
                  <a:schemeClr val="dk1"/>
                </a:solidFill>
                <a:latin typeface="Calibri"/>
                <a:ea typeface="Calibri"/>
                <a:cs typeface="Calibri"/>
                <a:sym typeface="Calibri"/>
              </a:rPr>
              <a:t>Research to understand Migratory corridors for Pacific salmon</a:t>
            </a:r>
            <a:endParaRPr sz="2800">
              <a:solidFill>
                <a:schemeClr val="dk1"/>
              </a:solidFill>
              <a:latin typeface="Calibri"/>
              <a:ea typeface="Calibri"/>
              <a:cs typeface="Calibri"/>
              <a:sym typeface="Calibri"/>
            </a:endParaRPr>
          </a:p>
        </p:txBody>
      </p:sp>
      <p:sp>
        <p:nvSpPr>
          <p:cNvPr id="134" name="Google Shape;134;p20"/>
          <p:cNvSpPr/>
          <p:nvPr/>
        </p:nvSpPr>
        <p:spPr>
          <a:xfrm>
            <a:off x="1020525" y="3147613"/>
            <a:ext cx="5439600" cy="1291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35" name="Google Shape;135;p20"/>
          <p:cNvSpPr txBox="1"/>
          <p:nvPr/>
        </p:nvSpPr>
        <p:spPr>
          <a:xfrm>
            <a:off x="1132725" y="2973063"/>
            <a:ext cx="61026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a:solidFill>
                  <a:schemeClr val="dk1"/>
                </a:solidFill>
                <a:latin typeface="Calibri"/>
                <a:ea typeface="Calibri"/>
                <a:cs typeface="Calibri"/>
                <a:sym typeface="Calibri"/>
              </a:rPr>
              <a:t>Research to improve age and stock-identification of Chum and Chinook salmon</a:t>
            </a:r>
            <a:endParaRPr sz="2800">
              <a:solidFill>
                <a:schemeClr val="dk1"/>
              </a:solidFill>
              <a:latin typeface="Calibri"/>
              <a:ea typeface="Calibri"/>
              <a:cs typeface="Calibri"/>
              <a:sym typeface="Calibri"/>
            </a:endParaRPr>
          </a:p>
        </p:txBody>
      </p:sp>
      <p:sp>
        <p:nvSpPr>
          <p:cNvPr id="136" name="Google Shape;136;p20"/>
          <p:cNvSpPr/>
          <p:nvPr/>
        </p:nvSpPr>
        <p:spPr>
          <a:xfrm>
            <a:off x="1020525" y="4672675"/>
            <a:ext cx="5439600" cy="1291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37" name="Google Shape;137;p20"/>
          <p:cNvSpPr txBox="1"/>
          <p:nvPr/>
        </p:nvSpPr>
        <p:spPr>
          <a:xfrm>
            <a:off x="1076625" y="4795225"/>
            <a:ext cx="53274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a:solidFill>
                  <a:schemeClr val="dk1"/>
                </a:solidFill>
                <a:latin typeface="Calibri"/>
                <a:ea typeface="Calibri"/>
                <a:cs typeface="Calibri"/>
                <a:sym typeface="Calibri"/>
              </a:rPr>
              <a:t>Research to understand the impact of bycatch on Alaska salmon stocks</a:t>
            </a:r>
            <a:endParaRPr sz="280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1"/>
          <p:cNvSpPr txBox="1">
            <a:spLocks noGrp="1"/>
          </p:cNvSpPr>
          <p:nvPr>
            <p:ph type="subTitle" idx="1"/>
          </p:nvPr>
        </p:nvSpPr>
        <p:spPr>
          <a:xfrm>
            <a:off x="1366227" y="137231"/>
            <a:ext cx="10425900" cy="745200"/>
          </a:xfrm>
          <a:prstGeom prst="rect">
            <a:avLst/>
          </a:prstGeom>
          <a:noFill/>
          <a:ln>
            <a:noFill/>
          </a:ln>
        </p:spPr>
        <p:txBody>
          <a:bodyPr spcFirstLastPara="1" wrap="square" lIns="0" tIns="0" rIns="0" bIns="0" anchor="t" anchorCtr="0">
            <a:noAutofit/>
          </a:bodyPr>
          <a:lstStyle/>
          <a:p>
            <a:pPr marL="457200" lvl="0" indent="0" algn="l" rtl="0">
              <a:lnSpc>
                <a:spcPct val="100000"/>
              </a:lnSpc>
              <a:spcBef>
                <a:spcPts val="0"/>
              </a:spcBef>
              <a:spcAft>
                <a:spcPts val="0"/>
              </a:spcAft>
              <a:buNone/>
            </a:pPr>
            <a:r>
              <a:rPr lang="en-US" sz="2600">
                <a:solidFill>
                  <a:schemeClr val="dk1"/>
                </a:solidFill>
                <a:latin typeface="Calibri"/>
                <a:ea typeface="Calibri"/>
                <a:cs typeface="Calibri"/>
                <a:sym typeface="Calibri"/>
              </a:rPr>
              <a:t>Better characterization of ocean distributions and marine migration routes</a:t>
            </a:r>
            <a:endParaRPr sz="1600">
              <a:solidFill>
                <a:schemeClr val="dk1"/>
              </a:solidFill>
              <a:latin typeface="Arial"/>
              <a:ea typeface="Arial"/>
              <a:cs typeface="Arial"/>
              <a:sym typeface="Arial"/>
            </a:endParaRPr>
          </a:p>
          <a:p>
            <a:pPr marL="228600" lvl="0" indent="-228600" algn="l" rtl="0">
              <a:lnSpc>
                <a:spcPct val="95000"/>
              </a:lnSpc>
              <a:spcBef>
                <a:spcPts val="1400"/>
              </a:spcBef>
              <a:spcAft>
                <a:spcPts val="0"/>
              </a:spcAft>
              <a:buClr>
                <a:schemeClr val="dk1"/>
              </a:buClr>
              <a:buSzPts val="1466"/>
              <a:buNone/>
            </a:pPr>
            <a:endParaRPr sz="5000">
              <a:solidFill>
                <a:schemeClr val="dk1"/>
              </a:solidFill>
            </a:endParaRPr>
          </a:p>
        </p:txBody>
      </p:sp>
      <p:sp>
        <p:nvSpPr>
          <p:cNvPr id="143" name="Google Shape;143;p21" descr="Salmon Shark Species Profile, Alaska Department of Fish and Game"/>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4" name="Google Shape;144;p21" descr="Salmon Shark Species Profile, Alaska Department of Fish and Game"/>
          <p:cNvSpPr/>
          <p:nvPr/>
        </p:nvSpPr>
        <p:spPr>
          <a:xfrm>
            <a:off x="7584142" y="4468272"/>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45" name="Google Shape;145;p21" descr="A picture containing map&#10;&#10;Description automatically generated"/>
          <p:cNvPicPr preferRelativeResize="0"/>
          <p:nvPr/>
        </p:nvPicPr>
        <p:blipFill rotWithShape="1">
          <a:blip r:embed="rId3">
            <a:alphaModFix/>
          </a:blip>
          <a:srcRect t="9061" b="9798"/>
          <a:stretch/>
        </p:blipFill>
        <p:spPr>
          <a:xfrm>
            <a:off x="1366225" y="831412"/>
            <a:ext cx="8797386" cy="5195176"/>
          </a:xfrm>
          <a:prstGeom prst="rect">
            <a:avLst/>
          </a:prstGeom>
          <a:noFill/>
          <a:ln>
            <a:noFill/>
          </a:ln>
        </p:spPr>
      </p:pic>
      <p:sp>
        <p:nvSpPr>
          <p:cNvPr id="146" name="Google Shape;146;p21"/>
          <p:cNvSpPr txBox="1"/>
          <p:nvPr/>
        </p:nvSpPr>
        <p:spPr>
          <a:xfrm>
            <a:off x="2931064" y="6072833"/>
            <a:ext cx="60906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Chinook Salmon summer “hotspot” distribution prediction </a:t>
            </a:r>
            <a:endParaRPr/>
          </a:p>
        </p:txBody>
      </p:sp>
      <p:sp>
        <p:nvSpPr>
          <p:cNvPr id="147" name="Google Shape;147;p21"/>
          <p:cNvSpPr txBox="1"/>
          <p:nvPr/>
        </p:nvSpPr>
        <p:spPr>
          <a:xfrm>
            <a:off x="654424" y="6368787"/>
            <a:ext cx="26625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Langan et al. 2024</a:t>
            </a:r>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2"/>
          <p:cNvSpPr txBox="1">
            <a:spLocks noGrp="1"/>
          </p:cNvSpPr>
          <p:nvPr>
            <p:ph type="subTitle" idx="1"/>
          </p:nvPr>
        </p:nvSpPr>
        <p:spPr>
          <a:xfrm>
            <a:off x="1264177" y="320906"/>
            <a:ext cx="10425900" cy="745200"/>
          </a:xfrm>
          <a:prstGeom prst="rect">
            <a:avLst/>
          </a:prstGeom>
          <a:noFill/>
          <a:ln>
            <a:noFill/>
          </a:ln>
        </p:spPr>
        <p:txBody>
          <a:bodyPr spcFirstLastPara="1" wrap="square" lIns="0" tIns="0" rIns="0" bIns="0" anchor="t" anchorCtr="0">
            <a:noAutofit/>
          </a:bodyPr>
          <a:lstStyle/>
          <a:p>
            <a:pPr marL="457200" lvl="0" indent="0" algn="ctr" rtl="0">
              <a:lnSpc>
                <a:spcPct val="100000"/>
              </a:lnSpc>
              <a:spcBef>
                <a:spcPts val="0"/>
              </a:spcBef>
              <a:spcAft>
                <a:spcPts val="0"/>
              </a:spcAft>
              <a:buNone/>
            </a:pPr>
            <a:r>
              <a:rPr lang="en-US" sz="3200">
                <a:solidFill>
                  <a:schemeClr val="dk1"/>
                </a:solidFill>
                <a:latin typeface="Calibri"/>
                <a:ea typeface="Calibri"/>
                <a:cs typeface="Calibri"/>
                <a:sym typeface="Calibri"/>
              </a:rPr>
              <a:t>Life-cycle modeling and management strategy evaluations for climate resilience </a:t>
            </a:r>
            <a:endParaRPr sz="3000"/>
          </a:p>
        </p:txBody>
      </p:sp>
      <p:sp>
        <p:nvSpPr>
          <p:cNvPr id="153" name="Google Shape;153;p22" descr="Salmon Shark Species Profile, Alaska Department of Fish and Game"/>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4" name="Google Shape;154;p22" descr="Salmon Shark Species Profile, Alaska Department of Fish and Game"/>
          <p:cNvSpPr/>
          <p:nvPr/>
        </p:nvSpPr>
        <p:spPr>
          <a:xfrm>
            <a:off x="7584142" y="4468272"/>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5" name="Google Shape;155;p22"/>
          <p:cNvSpPr txBox="1"/>
          <p:nvPr/>
        </p:nvSpPr>
        <p:spPr>
          <a:xfrm>
            <a:off x="654424" y="6368787"/>
            <a:ext cx="26625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DeFilippo et al. in progress</a:t>
            </a:r>
            <a:endParaRPr/>
          </a:p>
        </p:txBody>
      </p:sp>
      <p:grpSp>
        <p:nvGrpSpPr>
          <p:cNvPr id="156" name="Google Shape;156;p22"/>
          <p:cNvGrpSpPr/>
          <p:nvPr/>
        </p:nvGrpSpPr>
        <p:grpSpPr>
          <a:xfrm>
            <a:off x="2949878" y="1022981"/>
            <a:ext cx="6041087" cy="4751400"/>
            <a:chOff x="3377761" y="1016368"/>
            <a:chExt cx="6041087" cy="4751400"/>
          </a:xfrm>
        </p:grpSpPr>
        <p:sp>
          <p:nvSpPr>
            <p:cNvPr id="157" name="Google Shape;157;p22"/>
            <p:cNvSpPr/>
            <p:nvPr/>
          </p:nvSpPr>
          <p:spPr>
            <a:xfrm rot="-3600012">
              <a:off x="4530942" y="916050"/>
              <a:ext cx="1923612" cy="3732837"/>
            </a:xfrm>
            <a:prstGeom prst="ellipse">
              <a:avLst/>
            </a:prstGeom>
            <a:solidFill>
              <a:srgbClr val="281ACF">
                <a:alpha val="52160"/>
              </a:srgbClr>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endParaRPr sz="1400">
                <a:solidFill>
                  <a:srgbClr val="000000"/>
                </a:solidFill>
                <a:latin typeface="Arial Narrow"/>
                <a:ea typeface="Arial Narrow"/>
                <a:cs typeface="Arial Narrow"/>
                <a:sym typeface="Arial Narrow"/>
              </a:endParaRPr>
            </a:p>
          </p:txBody>
        </p:sp>
        <p:sp>
          <p:nvSpPr>
            <p:cNvPr id="158" name="Google Shape;158;p22"/>
            <p:cNvSpPr/>
            <p:nvPr/>
          </p:nvSpPr>
          <p:spPr>
            <a:xfrm rot="-7199648">
              <a:off x="6341740" y="946497"/>
              <a:ext cx="1924541" cy="3732687"/>
            </a:xfrm>
            <a:prstGeom prst="ellipse">
              <a:avLst/>
            </a:prstGeom>
            <a:solidFill>
              <a:srgbClr val="FF0000">
                <a:alpha val="13730"/>
              </a:srgbClr>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endParaRPr sz="1400">
                <a:solidFill>
                  <a:srgbClr val="000000"/>
                </a:solidFill>
                <a:latin typeface="Arial Narrow"/>
                <a:ea typeface="Arial Narrow"/>
                <a:cs typeface="Arial Narrow"/>
                <a:sym typeface="Arial Narrow"/>
              </a:endParaRPr>
            </a:p>
          </p:txBody>
        </p:sp>
        <p:sp>
          <p:nvSpPr>
            <p:cNvPr id="159" name="Google Shape;159;p22"/>
            <p:cNvSpPr/>
            <p:nvPr/>
          </p:nvSpPr>
          <p:spPr>
            <a:xfrm rot="-3600012">
              <a:off x="6359742" y="2135250"/>
              <a:ext cx="1923612" cy="3732837"/>
            </a:xfrm>
            <a:prstGeom prst="ellipse">
              <a:avLst/>
            </a:prstGeom>
            <a:solidFill>
              <a:srgbClr val="D1D71C">
                <a:alpha val="56470"/>
              </a:srgbClr>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endParaRPr sz="1400">
                <a:solidFill>
                  <a:srgbClr val="000000"/>
                </a:solidFill>
                <a:latin typeface="Arial Narrow"/>
                <a:ea typeface="Arial Narrow"/>
                <a:cs typeface="Arial Narrow"/>
                <a:sym typeface="Arial Narrow"/>
              </a:endParaRPr>
            </a:p>
          </p:txBody>
        </p:sp>
        <p:sp>
          <p:nvSpPr>
            <p:cNvPr id="160" name="Google Shape;160;p22"/>
            <p:cNvSpPr/>
            <p:nvPr/>
          </p:nvSpPr>
          <p:spPr>
            <a:xfrm rot="-7199648">
              <a:off x="4512940" y="2089497"/>
              <a:ext cx="1924541" cy="3732687"/>
            </a:xfrm>
            <a:prstGeom prst="ellipse">
              <a:avLst/>
            </a:prstGeom>
            <a:solidFill>
              <a:srgbClr val="3CBA17">
                <a:alpha val="44710"/>
              </a:srgbClr>
            </a:solidFill>
            <a:ln w="38100" cap="flat" cmpd="sng">
              <a:solidFill>
                <a:srgbClr val="82B24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endParaRPr sz="1400">
                <a:solidFill>
                  <a:srgbClr val="000000"/>
                </a:solidFill>
                <a:latin typeface="Arial Narrow"/>
                <a:ea typeface="Arial Narrow"/>
                <a:cs typeface="Arial Narrow"/>
                <a:sym typeface="Arial Narrow"/>
              </a:endParaRPr>
            </a:p>
          </p:txBody>
        </p:sp>
        <p:sp>
          <p:nvSpPr>
            <p:cNvPr id="161" name="Google Shape;161;p22"/>
            <p:cNvSpPr txBox="1"/>
            <p:nvPr/>
          </p:nvSpPr>
          <p:spPr>
            <a:xfrm>
              <a:off x="4142336" y="2031561"/>
              <a:ext cx="1972500" cy="9423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US" sz="2000">
                  <a:solidFill>
                    <a:schemeClr val="dk1"/>
                  </a:solidFill>
                  <a:latin typeface="Arial Narrow"/>
                  <a:ea typeface="Arial Narrow"/>
                  <a:cs typeface="Arial Narrow"/>
                  <a:sym typeface="Arial Narrow"/>
                </a:rPr>
                <a:t>Escapement data</a:t>
              </a:r>
              <a:endParaRPr sz="2000">
                <a:solidFill>
                  <a:schemeClr val="dk1"/>
                </a:solidFill>
                <a:latin typeface="Arial Narrow"/>
                <a:ea typeface="Arial Narrow"/>
                <a:cs typeface="Arial Narrow"/>
                <a:sym typeface="Arial Narrow"/>
              </a:endParaRPr>
            </a:p>
          </p:txBody>
        </p:sp>
        <p:sp>
          <p:nvSpPr>
            <p:cNvPr id="162" name="Google Shape;162;p22"/>
            <p:cNvSpPr txBox="1"/>
            <p:nvPr/>
          </p:nvSpPr>
          <p:spPr>
            <a:xfrm>
              <a:off x="6749661" y="1955361"/>
              <a:ext cx="2379900" cy="9423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US" sz="2000">
                  <a:solidFill>
                    <a:schemeClr val="dk1"/>
                  </a:solidFill>
                  <a:latin typeface="Arial Narrow"/>
                  <a:ea typeface="Arial Narrow"/>
                  <a:cs typeface="Arial Narrow"/>
                  <a:sym typeface="Arial Narrow"/>
                </a:rPr>
                <a:t>Directed harvest data</a:t>
              </a:r>
              <a:endParaRPr sz="2000">
                <a:solidFill>
                  <a:schemeClr val="dk1"/>
                </a:solidFill>
                <a:latin typeface="Arial Narrow"/>
                <a:ea typeface="Arial Narrow"/>
                <a:cs typeface="Arial Narrow"/>
                <a:sym typeface="Arial Narrow"/>
              </a:endParaRPr>
            </a:p>
          </p:txBody>
        </p:sp>
        <p:sp>
          <p:nvSpPr>
            <p:cNvPr id="163" name="Google Shape;163;p22"/>
            <p:cNvSpPr txBox="1"/>
            <p:nvPr/>
          </p:nvSpPr>
          <p:spPr>
            <a:xfrm>
              <a:off x="3842711" y="3881928"/>
              <a:ext cx="2343300" cy="17787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en-US" sz="2800" b="1">
                  <a:solidFill>
                    <a:schemeClr val="dk1"/>
                  </a:solidFill>
                  <a:latin typeface="Arial Narrow"/>
                  <a:ea typeface="Arial Narrow"/>
                  <a:cs typeface="Arial Narrow"/>
                  <a:sym typeface="Arial Narrow"/>
                </a:rPr>
                <a:t>juvenile survey data/</a:t>
              </a:r>
              <a:endParaRPr/>
            </a:p>
            <a:p>
              <a:pPr marL="0" marR="0" lvl="0" indent="0" algn="ctr" rtl="0">
                <a:spcBef>
                  <a:spcPts val="0"/>
                </a:spcBef>
                <a:spcAft>
                  <a:spcPts val="0"/>
                </a:spcAft>
                <a:buNone/>
              </a:pPr>
              <a:r>
                <a:rPr lang="en-US" sz="2800" b="1">
                  <a:solidFill>
                    <a:schemeClr val="dk1"/>
                  </a:solidFill>
                  <a:latin typeface="Arial Narrow"/>
                  <a:ea typeface="Arial Narrow"/>
                  <a:cs typeface="Arial Narrow"/>
                  <a:sym typeface="Arial Narrow"/>
                </a:rPr>
                <a:t>International Research</a:t>
              </a:r>
              <a:endParaRPr sz="2800" b="1">
                <a:solidFill>
                  <a:schemeClr val="dk1"/>
                </a:solidFill>
                <a:latin typeface="Arial Narrow"/>
                <a:ea typeface="Arial Narrow"/>
                <a:cs typeface="Arial Narrow"/>
                <a:sym typeface="Arial Narrow"/>
              </a:endParaRPr>
            </a:p>
          </p:txBody>
        </p:sp>
        <p:sp>
          <p:nvSpPr>
            <p:cNvPr id="164" name="Google Shape;164;p22"/>
            <p:cNvSpPr txBox="1"/>
            <p:nvPr/>
          </p:nvSpPr>
          <p:spPr>
            <a:xfrm>
              <a:off x="6825861" y="4273661"/>
              <a:ext cx="2379900" cy="9423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US" sz="2000">
                  <a:solidFill>
                    <a:schemeClr val="dk1"/>
                  </a:solidFill>
                  <a:latin typeface="Arial Narrow"/>
                  <a:ea typeface="Arial Narrow"/>
                  <a:cs typeface="Arial Narrow"/>
                  <a:sym typeface="Arial Narrow"/>
                </a:rPr>
                <a:t>BSAI bycatch data</a:t>
              </a:r>
              <a:endParaRPr sz="2000">
                <a:solidFill>
                  <a:schemeClr val="dk1"/>
                </a:solidFill>
                <a:latin typeface="Arial Narrow"/>
                <a:ea typeface="Arial Narrow"/>
                <a:cs typeface="Arial Narrow"/>
                <a:sym typeface="Arial Narrow"/>
              </a:endParaRPr>
            </a:p>
          </p:txBody>
        </p:sp>
        <p:sp>
          <p:nvSpPr>
            <p:cNvPr id="165" name="Google Shape;165;p22"/>
            <p:cNvSpPr txBox="1"/>
            <p:nvPr/>
          </p:nvSpPr>
          <p:spPr>
            <a:xfrm>
              <a:off x="5860736" y="2924011"/>
              <a:ext cx="1227000" cy="9423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US" sz="2000" i="1">
                  <a:solidFill>
                    <a:schemeClr val="dk1"/>
                  </a:solidFill>
                  <a:latin typeface="Arial Narrow"/>
                  <a:ea typeface="Arial Narrow"/>
                  <a:cs typeface="Arial Narrow"/>
                  <a:sym typeface="Arial Narrow"/>
                </a:rPr>
                <a:t>Population dynamics</a:t>
              </a:r>
              <a:endParaRPr sz="2000" i="1">
                <a:solidFill>
                  <a:schemeClr val="dk1"/>
                </a:solidFill>
                <a:latin typeface="Arial Narrow"/>
                <a:ea typeface="Arial Narrow"/>
                <a:cs typeface="Arial Narrow"/>
                <a:sym typeface="Arial Narrow"/>
              </a:endParaRPr>
            </a:p>
          </p:txBody>
        </p:sp>
      </p:grpSp>
      <p:sp>
        <p:nvSpPr>
          <p:cNvPr id="166" name="Google Shape;166;p22"/>
          <p:cNvSpPr txBox="1"/>
          <p:nvPr/>
        </p:nvSpPr>
        <p:spPr>
          <a:xfrm>
            <a:off x="8355550" y="2750854"/>
            <a:ext cx="3746100" cy="1356300"/>
          </a:xfrm>
          <a:prstGeom prst="rect">
            <a:avLst/>
          </a:prstGeom>
          <a:noFill/>
          <a:ln>
            <a:noFill/>
          </a:ln>
        </p:spPr>
        <p:txBody>
          <a:bodyPr spcFirstLastPara="1" wrap="square" lIns="91425" tIns="91425" rIns="91425" bIns="91425" anchor="t" anchorCtr="0">
            <a:noAutofit/>
          </a:bodyPr>
          <a:lstStyle/>
          <a:p>
            <a:pPr marL="914400" marR="0" lvl="1" indent="-342900" algn="l" rtl="0">
              <a:spcBef>
                <a:spcPts val="0"/>
              </a:spcBef>
              <a:spcAft>
                <a:spcPts val="0"/>
              </a:spcAft>
              <a:buClr>
                <a:schemeClr val="dk2"/>
              </a:buClr>
              <a:buSzPts val="1800"/>
              <a:buFont typeface="Arial Narrow"/>
              <a:buChar char="-"/>
            </a:pPr>
            <a:r>
              <a:rPr lang="en-US" sz="1600" b="1" i="0" u="none" strike="noStrike" cap="none">
                <a:solidFill>
                  <a:schemeClr val="dk2"/>
                </a:solidFill>
                <a:latin typeface="Arial Narrow"/>
                <a:ea typeface="Arial Narrow"/>
                <a:cs typeface="Arial Narrow"/>
                <a:sym typeface="Arial Narrow"/>
              </a:rPr>
              <a:t>Adult Equivalent Models</a:t>
            </a:r>
            <a:endParaRPr/>
          </a:p>
          <a:p>
            <a:pPr marL="914400" marR="0" lvl="1" indent="-342900" algn="l" rtl="0">
              <a:spcBef>
                <a:spcPts val="0"/>
              </a:spcBef>
              <a:spcAft>
                <a:spcPts val="0"/>
              </a:spcAft>
              <a:buClr>
                <a:schemeClr val="dk2"/>
              </a:buClr>
              <a:buSzPts val="1800"/>
              <a:buFont typeface="Arial Narrow"/>
              <a:buChar char="-"/>
            </a:pPr>
            <a:r>
              <a:rPr lang="en-US" sz="1600" b="1" i="0" u="none" strike="noStrike" cap="none">
                <a:solidFill>
                  <a:schemeClr val="dk2"/>
                </a:solidFill>
                <a:latin typeface="Arial Narrow"/>
                <a:ea typeface="Arial Narrow"/>
                <a:cs typeface="Arial Narrow"/>
                <a:sym typeface="Arial Narrow"/>
              </a:rPr>
              <a:t>Forecasts of Adult returns </a:t>
            </a:r>
            <a:endParaRPr/>
          </a:p>
          <a:p>
            <a:pPr marL="914400" marR="0" lvl="1" indent="-342900" algn="l" rtl="0">
              <a:spcBef>
                <a:spcPts val="0"/>
              </a:spcBef>
              <a:spcAft>
                <a:spcPts val="0"/>
              </a:spcAft>
              <a:buClr>
                <a:schemeClr val="dk2"/>
              </a:buClr>
              <a:buSzPts val="1800"/>
              <a:buFont typeface="Arial Narrow"/>
              <a:buChar char="-"/>
            </a:pPr>
            <a:r>
              <a:rPr lang="en-US" sz="1600" b="1" i="0" u="none" strike="noStrike" cap="none">
                <a:solidFill>
                  <a:schemeClr val="dk2"/>
                </a:solidFill>
                <a:latin typeface="Arial Narrow"/>
                <a:ea typeface="Arial Narrow"/>
                <a:cs typeface="Arial Narrow"/>
                <a:sym typeface="Arial Narrow"/>
              </a:rPr>
              <a:t>Management Strategy Evaluations </a:t>
            </a:r>
            <a:endParaRPr sz="1600" b="1" i="0" u="none" strike="noStrike" cap="none">
              <a:solidFill>
                <a:schemeClr val="dk2"/>
              </a:solidFill>
              <a:latin typeface="Arial Narrow"/>
              <a:ea typeface="Arial Narrow"/>
              <a:cs typeface="Arial Narrow"/>
              <a:sym typeface="Arial Narrow"/>
            </a:endParaRPr>
          </a:p>
        </p:txBody>
      </p:sp>
      <p:sp>
        <p:nvSpPr>
          <p:cNvPr id="167" name="Google Shape;167;p22"/>
          <p:cNvSpPr txBox="1"/>
          <p:nvPr/>
        </p:nvSpPr>
        <p:spPr>
          <a:xfrm>
            <a:off x="80675" y="2544599"/>
            <a:ext cx="3602700" cy="2299500"/>
          </a:xfrm>
          <a:prstGeom prst="rect">
            <a:avLst/>
          </a:prstGeom>
          <a:noFill/>
          <a:ln>
            <a:noFill/>
          </a:ln>
        </p:spPr>
        <p:txBody>
          <a:bodyPr spcFirstLastPara="1" wrap="square" lIns="91425" tIns="91425" rIns="91425" bIns="91425" anchor="t" anchorCtr="0">
            <a:noAutofit/>
          </a:bodyPr>
          <a:lstStyle/>
          <a:p>
            <a:pPr marL="457200" marR="0" lvl="0" indent="-342900" algn="l" rtl="0">
              <a:spcBef>
                <a:spcPts val="0"/>
              </a:spcBef>
              <a:spcAft>
                <a:spcPts val="0"/>
              </a:spcAft>
              <a:buClr>
                <a:schemeClr val="dk2"/>
              </a:buClr>
              <a:buSzPts val="1800"/>
              <a:buFont typeface="Arial Narrow"/>
              <a:buChar char="-"/>
            </a:pPr>
            <a:endParaRPr sz="1600">
              <a:solidFill>
                <a:schemeClr val="dk2"/>
              </a:solidFill>
              <a:latin typeface="Arial Narrow"/>
              <a:ea typeface="Arial Narrow"/>
              <a:cs typeface="Arial Narrow"/>
              <a:sym typeface="Arial Narrow"/>
            </a:endParaRPr>
          </a:p>
          <a:p>
            <a:pPr marL="914400" marR="0" lvl="1" indent="-330200" algn="l" rtl="0">
              <a:spcBef>
                <a:spcPts val="0"/>
              </a:spcBef>
              <a:spcAft>
                <a:spcPts val="0"/>
              </a:spcAft>
              <a:buClr>
                <a:schemeClr val="dk2"/>
              </a:buClr>
              <a:buSzPts val="1600"/>
              <a:buFont typeface="Arial Narrow"/>
              <a:buChar char="-"/>
            </a:pPr>
            <a:r>
              <a:rPr lang="en-US" sz="1600" b="1" i="0" u="none" strike="noStrike" cap="none">
                <a:solidFill>
                  <a:schemeClr val="dk2"/>
                </a:solidFill>
                <a:latin typeface="Arial Narrow"/>
                <a:ea typeface="Arial Narrow"/>
                <a:cs typeface="Arial Narrow"/>
                <a:sym typeface="Arial Narrow"/>
              </a:rPr>
              <a:t>Marine survival</a:t>
            </a:r>
            <a:endParaRPr sz="1600" b="1" i="0" u="none" strike="noStrike" cap="none">
              <a:solidFill>
                <a:schemeClr val="dk2"/>
              </a:solidFill>
              <a:latin typeface="Arial Narrow"/>
              <a:ea typeface="Arial Narrow"/>
              <a:cs typeface="Arial Narrow"/>
              <a:sym typeface="Arial Narrow"/>
            </a:endParaRPr>
          </a:p>
          <a:p>
            <a:pPr marL="914400" marR="0" lvl="1" indent="-330200" algn="l" rtl="0">
              <a:spcBef>
                <a:spcPts val="0"/>
              </a:spcBef>
              <a:spcAft>
                <a:spcPts val="0"/>
              </a:spcAft>
              <a:buClr>
                <a:schemeClr val="dk2"/>
              </a:buClr>
              <a:buSzPts val="1600"/>
              <a:buFont typeface="Arial Narrow"/>
              <a:buChar char="-"/>
            </a:pPr>
            <a:r>
              <a:rPr lang="en-US" sz="1600" b="1" i="0" u="none" strike="noStrike" cap="none">
                <a:solidFill>
                  <a:schemeClr val="dk2"/>
                </a:solidFill>
                <a:latin typeface="Arial Narrow"/>
                <a:ea typeface="Arial Narrow"/>
                <a:cs typeface="Arial Narrow"/>
                <a:sym typeface="Arial Narrow"/>
              </a:rPr>
              <a:t>Maturation schedules</a:t>
            </a:r>
            <a:endParaRPr sz="1600" b="1" i="0" u="none" strike="noStrike" cap="none">
              <a:solidFill>
                <a:schemeClr val="dk2"/>
              </a:solidFill>
              <a:latin typeface="Arial Narrow"/>
              <a:ea typeface="Arial Narrow"/>
              <a:cs typeface="Arial Narrow"/>
              <a:sym typeface="Arial Narrow"/>
            </a:endParaRPr>
          </a:p>
          <a:p>
            <a:pPr marL="914400" marR="0" lvl="1" indent="-330200" algn="l" rtl="0">
              <a:spcBef>
                <a:spcPts val="0"/>
              </a:spcBef>
              <a:spcAft>
                <a:spcPts val="0"/>
              </a:spcAft>
              <a:buClr>
                <a:schemeClr val="dk2"/>
              </a:buClr>
              <a:buSzPts val="1600"/>
              <a:buFont typeface="Arial Narrow"/>
              <a:buChar char="-"/>
            </a:pPr>
            <a:r>
              <a:rPr lang="en-US" sz="1600" b="1" i="0" u="none" strike="noStrike" cap="none">
                <a:solidFill>
                  <a:schemeClr val="dk2"/>
                </a:solidFill>
                <a:latin typeface="Arial Narrow"/>
                <a:ea typeface="Arial Narrow"/>
                <a:cs typeface="Arial Narrow"/>
                <a:sym typeface="Arial Narrow"/>
              </a:rPr>
              <a:t>Spawner-recruitment patterns</a:t>
            </a:r>
            <a:endParaRPr sz="1600" b="1" i="0" u="none" strike="noStrike" cap="none">
              <a:solidFill>
                <a:schemeClr val="dk2"/>
              </a:solidFill>
              <a:latin typeface="Arial Narrow"/>
              <a:ea typeface="Arial Narrow"/>
              <a:cs typeface="Arial Narrow"/>
              <a:sym typeface="Arial Narrow"/>
            </a:endParaRPr>
          </a:p>
          <a:p>
            <a:pPr marL="914400" marR="0" lvl="1" indent="-330200" algn="l" rtl="0">
              <a:spcBef>
                <a:spcPts val="0"/>
              </a:spcBef>
              <a:spcAft>
                <a:spcPts val="0"/>
              </a:spcAft>
              <a:buClr>
                <a:schemeClr val="dk2"/>
              </a:buClr>
              <a:buSzPts val="1600"/>
              <a:buFont typeface="Arial Narrow"/>
              <a:buChar char="-"/>
            </a:pPr>
            <a:r>
              <a:rPr lang="en-US" sz="1600" b="1" i="0" u="none" strike="noStrike" cap="none">
                <a:solidFill>
                  <a:schemeClr val="dk2"/>
                </a:solidFill>
                <a:latin typeface="Arial Narrow"/>
                <a:ea typeface="Arial Narrow"/>
                <a:cs typeface="Arial Narrow"/>
                <a:sym typeface="Arial Narrow"/>
              </a:rPr>
              <a:t>Environmental and anthropogenic impacts</a:t>
            </a:r>
            <a:endParaRPr/>
          </a:p>
          <a:p>
            <a:pPr marL="914400" marR="0" lvl="1" indent="-330200" algn="l" rtl="0">
              <a:spcBef>
                <a:spcPts val="0"/>
              </a:spcBef>
              <a:spcAft>
                <a:spcPts val="0"/>
              </a:spcAft>
              <a:buClr>
                <a:schemeClr val="dk2"/>
              </a:buClr>
              <a:buSzPts val="1600"/>
              <a:buFont typeface="Arial Narrow"/>
              <a:buChar char="-"/>
            </a:pPr>
            <a:r>
              <a:rPr lang="en-US" sz="1600" b="1" i="0" u="none" strike="noStrike" cap="none">
                <a:solidFill>
                  <a:schemeClr val="dk2"/>
                </a:solidFill>
                <a:latin typeface="Arial Narrow"/>
                <a:ea typeface="Arial Narrow"/>
                <a:cs typeface="Arial Narrow"/>
                <a:sym typeface="Arial Narrow"/>
              </a:rPr>
              <a:t>Distribution and migration models</a:t>
            </a:r>
            <a:endParaRPr sz="1600" b="1" i="0" u="none" strike="noStrike" cap="none">
              <a:solidFill>
                <a:schemeClr val="dk2"/>
              </a:solidFill>
              <a:latin typeface="Arial Narrow"/>
              <a:ea typeface="Arial Narrow"/>
              <a:cs typeface="Arial Narrow"/>
              <a:sym typeface="Arial Narrow"/>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3"/>
          <p:cNvSpPr txBox="1"/>
          <p:nvPr/>
        </p:nvSpPr>
        <p:spPr>
          <a:xfrm>
            <a:off x="3465149" y="5646230"/>
            <a:ext cx="6400800" cy="502800"/>
          </a:xfrm>
          <a:prstGeom prst="rect">
            <a:avLst/>
          </a:prstGeom>
          <a:noFill/>
          <a:ln>
            <a:noFill/>
          </a:ln>
        </p:spPr>
        <p:txBody>
          <a:bodyPr spcFirstLastPara="1" wrap="square" lIns="0" tIns="45700" rIns="0" bIns="45700" anchor="ctr" anchorCtr="0">
            <a:noAutofit/>
          </a:bodyPr>
          <a:lstStyle/>
          <a:p>
            <a:pPr marL="0" lvl="0" indent="0" algn="r" rtl="0">
              <a:spcBef>
                <a:spcPts val="0"/>
              </a:spcBef>
              <a:spcAft>
                <a:spcPts val="0"/>
              </a:spcAft>
              <a:buNone/>
            </a:pPr>
            <a:r>
              <a:rPr lang="en-US" sz="800">
                <a:solidFill>
                  <a:srgbClr val="FFFFFF"/>
                </a:solidFill>
                <a:latin typeface="Arial Narrow"/>
                <a:ea typeface="Arial Narrow"/>
                <a:cs typeface="Arial Narrow"/>
                <a:sym typeface="Arial Narrow"/>
              </a:rPr>
              <a:t>U.S. Department of Commerce | National Oceanic and Atmospheric Administration | NOAA Fisheries | Page </a:t>
            </a:r>
            <a:fld id="{00000000-1234-1234-1234-123412341234}" type="slidenum">
              <a:rPr lang="en-US" sz="800">
                <a:solidFill>
                  <a:srgbClr val="FFFFFF"/>
                </a:solidFill>
                <a:latin typeface="Arial Narrow"/>
                <a:ea typeface="Arial Narrow"/>
                <a:cs typeface="Arial Narrow"/>
                <a:sym typeface="Arial Narrow"/>
              </a:rPr>
              <a:t>8</a:t>
            </a:fld>
            <a:endParaRPr sz="800">
              <a:solidFill>
                <a:srgbClr val="FFFFFF"/>
              </a:solidFill>
              <a:latin typeface="Arial Narrow"/>
              <a:ea typeface="Arial Narrow"/>
              <a:cs typeface="Arial Narrow"/>
              <a:sym typeface="Arial Narrow"/>
            </a:endParaRPr>
          </a:p>
        </p:txBody>
      </p:sp>
      <p:pic>
        <p:nvPicPr>
          <p:cNvPr id="174" name="Google Shape;174;p23"/>
          <p:cNvPicPr preferRelativeResize="0"/>
          <p:nvPr/>
        </p:nvPicPr>
        <p:blipFill>
          <a:blip r:embed="rId3">
            <a:alphaModFix/>
          </a:blip>
          <a:stretch>
            <a:fillRect/>
          </a:stretch>
        </p:blipFill>
        <p:spPr>
          <a:xfrm>
            <a:off x="1851413" y="868680"/>
            <a:ext cx="640080" cy="301090"/>
          </a:xfrm>
          <a:prstGeom prst="rect">
            <a:avLst/>
          </a:prstGeom>
          <a:noFill/>
          <a:ln>
            <a:noFill/>
          </a:ln>
        </p:spPr>
      </p:pic>
      <p:pic>
        <p:nvPicPr>
          <p:cNvPr id="175" name="Google Shape;175;p23"/>
          <p:cNvPicPr preferRelativeResize="0"/>
          <p:nvPr/>
        </p:nvPicPr>
        <p:blipFill>
          <a:blip r:embed="rId4">
            <a:alphaModFix/>
          </a:blip>
          <a:stretch>
            <a:fillRect/>
          </a:stretch>
        </p:blipFill>
        <p:spPr>
          <a:xfrm>
            <a:off x="2980238" y="896112"/>
            <a:ext cx="868680" cy="251607"/>
          </a:xfrm>
          <a:prstGeom prst="rect">
            <a:avLst/>
          </a:prstGeom>
          <a:noFill/>
          <a:ln>
            <a:noFill/>
          </a:ln>
        </p:spPr>
      </p:pic>
      <p:pic>
        <p:nvPicPr>
          <p:cNvPr id="176" name="Google Shape;176;p23"/>
          <p:cNvPicPr preferRelativeResize="0"/>
          <p:nvPr/>
        </p:nvPicPr>
        <p:blipFill>
          <a:blip r:embed="rId4">
            <a:alphaModFix/>
          </a:blip>
          <a:stretch>
            <a:fillRect/>
          </a:stretch>
        </p:blipFill>
        <p:spPr>
          <a:xfrm>
            <a:off x="4333570" y="877363"/>
            <a:ext cx="960111" cy="279675"/>
          </a:xfrm>
          <a:prstGeom prst="rect">
            <a:avLst/>
          </a:prstGeom>
          <a:noFill/>
          <a:ln>
            <a:noFill/>
          </a:ln>
        </p:spPr>
      </p:pic>
      <p:pic>
        <p:nvPicPr>
          <p:cNvPr id="177" name="Google Shape;177;p23"/>
          <p:cNvPicPr preferRelativeResize="0"/>
          <p:nvPr/>
        </p:nvPicPr>
        <p:blipFill>
          <a:blip r:embed="rId4">
            <a:alphaModFix/>
          </a:blip>
          <a:stretch>
            <a:fillRect/>
          </a:stretch>
        </p:blipFill>
        <p:spPr>
          <a:xfrm>
            <a:off x="7247813" y="850500"/>
            <a:ext cx="1143000" cy="333375"/>
          </a:xfrm>
          <a:prstGeom prst="rect">
            <a:avLst/>
          </a:prstGeom>
          <a:noFill/>
          <a:ln>
            <a:noFill/>
          </a:ln>
        </p:spPr>
      </p:pic>
      <p:pic>
        <p:nvPicPr>
          <p:cNvPr id="178" name="Google Shape;178;p23"/>
          <p:cNvPicPr preferRelativeResize="0"/>
          <p:nvPr/>
        </p:nvPicPr>
        <p:blipFill>
          <a:blip r:embed="rId4">
            <a:alphaModFix/>
          </a:blip>
          <a:stretch>
            <a:fillRect/>
          </a:stretch>
        </p:blipFill>
        <p:spPr>
          <a:xfrm>
            <a:off x="5734588" y="870488"/>
            <a:ext cx="1051560" cy="302849"/>
          </a:xfrm>
          <a:prstGeom prst="rect">
            <a:avLst/>
          </a:prstGeom>
          <a:noFill/>
          <a:ln>
            <a:noFill/>
          </a:ln>
        </p:spPr>
      </p:pic>
      <p:pic>
        <p:nvPicPr>
          <p:cNvPr id="179" name="Google Shape;179;p23"/>
          <p:cNvPicPr preferRelativeResize="0"/>
          <p:nvPr/>
        </p:nvPicPr>
        <p:blipFill>
          <a:blip r:embed="rId4">
            <a:alphaModFix/>
          </a:blip>
          <a:stretch>
            <a:fillRect/>
          </a:stretch>
        </p:blipFill>
        <p:spPr>
          <a:xfrm>
            <a:off x="8790038" y="836763"/>
            <a:ext cx="1234440" cy="360836"/>
          </a:xfrm>
          <a:prstGeom prst="rect">
            <a:avLst/>
          </a:prstGeom>
          <a:noFill/>
          <a:ln>
            <a:noFill/>
          </a:ln>
        </p:spPr>
      </p:pic>
      <p:pic>
        <p:nvPicPr>
          <p:cNvPr id="180" name="Google Shape;180;p23"/>
          <p:cNvPicPr preferRelativeResize="0"/>
          <p:nvPr/>
        </p:nvPicPr>
        <p:blipFill>
          <a:blip r:embed="rId3">
            <a:alphaModFix/>
          </a:blip>
          <a:stretch>
            <a:fillRect/>
          </a:stretch>
        </p:blipFill>
        <p:spPr>
          <a:xfrm>
            <a:off x="1851413" y="1120904"/>
            <a:ext cx="640080" cy="301090"/>
          </a:xfrm>
          <a:prstGeom prst="rect">
            <a:avLst/>
          </a:prstGeom>
          <a:noFill/>
          <a:ln>
            <a:noFill/>
          </a:ln>
        </p:spPr>
      </p:pic>
      <p:pic>
        <p:nvPicPr>
          <p:cNvPr id="181" name="Google Shape;181;p23"/>
          <p:cNvPicPr preferRelativeResize="0"/>
          <p:nvPr/>
        </p:nvPicPr>
        <p:blipFill>
          <a:blip r:embed="rId3">
            <a:alphaModFix/>
          </a:blip>
          <a:stretch>
            <a:fillRect/>
          </a:stretch>
        </p:blipFill>
        <p:spPr>
          <a:xfrm>
            <a:off x="1851413" y="3117242"/>
            <a:ext cx="640080" cy="301090"/>
          </a:xfrm>
          <a:prstGeom prst="rect">
            <a:avLst/>
          </a:prstGeom>
          <a:noFill/>
          <a:ln>
            <a:noFill/>
          </a:ln>
        </p:spPr>
      </p:pic>
      <p:pic>
        <p:nvPicPr>
          <p:cNvPr id="182" name="Google Shape;182;p23"/>
          <p:cNvPicPr preferRelativeResize="0"/>
          <p:nvPr/>
        </p:nvPicPr>
        <p:blipFill>
          <a:blip r:embed="rId3">
            <a:alphaModFix/>
          </a:blip>
          <a:stretch>
            <a:fillRect/>
          </a:stretch>
        </p:blipFill>
        <p:spPr>
          <a:xfrm>
            <a:off x="1851413" y="1373129"/>
            <a:ext cx="640080" cy="301090"/>
          </a:xfrm>
          <a:prstGeom prst="rect">
            <a:avLst/>
          </a:prstGeom>
          <a:noFill/>
          <a:ln>
            <a:noFill/>
          </a:ln>
        </p:spPr>
      </p:pic>
      <p:pic>
        <p:nvPicPr>
          <p:cNvPr id="183" name="Google Shape;183;p23"/>
          <p:cNvPicPr preferRelativeResize="0"/>
          <p:nvPr/>
        </p:nvPicPr>
        <p:blipFill>
          <a:blip r:embed="rId3">
            <a:alphaModFix/>
          </a:blip>
          <a:stretch>
            <a:fillRect/>
          </a:stretch>
        </p:blipFill>
        <p:spPr>
          <a:xfrm>
            <a:off x="1851413" y="2886474"/>
            <a:ext cx="640080" cy="301090"/>
          </a:xfrm>
          <a:prstGeom prst="rect">
            <a:avLst/>
          </a:prstGeom>
          <a:noFill/>
          <a:ln>
            <a:noFill/>
          </a:ln>
        </p:spPr>
      </p:pic>
      <p:pic>
        <p:nvPicPr>
          <p:cNvPr id="184" name="Google Shape;184;p23"/>
          <p:cNvPicPr preferRelativeResize="0"/>
          <p:nvPr/>
        </p:nvPicPr>
        <p:blipFill>
          <a:blip r:embed="rId3">
            <a:alphaModFix/>
          </a:blip>
          <a:stretch>
            <a:fillRect/>
          </a:stretch>
        </p:blipFill>
        <p:spPr>
          <a:xfrm>
            <a:off x="1851413" y="2634250"/>
            <a:ext cx="640080" cy="301090"/>
          </a:xfrm>
          <a:prstGeom prst="rect">
            <a:avLst/>
          </a:prstGeom>
          <a:noFill/>
          <a:ln>
            <a:noFill/>
          </a:ln>
        </p:spPr>
      </p:pic>
      <p:pic>
        <p:nvPicPr>
          <p:cNvPr id="185" name="Google Shape;185;p23"/>
          <p:cNvPicPr preferRelativeResize="0"/>
          <p:nvPr/>
        </p:nvPicPr>
        <p:blipFill>
          <a:blip r:embed="rId3">
            <a:alphaModFix/>
          </a:blip>
          <a:stretch>
            <a:fillRect/>
          </a:stretch>
        </p:blipFill>
        <p:spPr>
          <a:xfrm>
            <a:off x="1851413" y="2382026"/>
            <a:ext cx="640080" cy="301090"/>
          </a:xfrm>
          <a:prstGeom prst="rect">
            <a:avLst/>
          </a:prstGeom>
          <a:noFill/>
          <a:ln>
            <a:noFill/>
          </a:ln>
        </p:spPr>
      </p:pic>
      <p:pic>
        <p:nvPicPr>
          <p:cNvPr id="186" name="Google Shape;186;p23"/>
          <p:cNvPicPr preferRelativeResize="0"/>
          <p:nvPr/>
        </p:nvPicPr>
        <p:blipFill>
          <a:blip r:embed="rId3">
            <a:alphaModFix/>
          </a:blip>
          <a:stretch>
            <a:fillRect/>
          </a:stretch>
        </p:blipFill>
        <p:spPr>
          <a:xfrm>
            <a:off x="1851413" y="1877577"/>
            <a:ext cx="640080" cy="301090"/>
          </a:xfrm>
          <a:prstGeom prst="rect">
            <a:avLst/>
          </a:prstGeom>
          <a:noFill/>
          <a:ln>
            <a:noFill/>
          </a:ln>
        </p:spPr>
      </p:pic>
      <p:pic>
        <p:nvPicPr>
          <p:cNvPr id="187" name="Google Shape;187;p23"/>
          <p:cNvPicPr preferRelativeResize="0"/>
          <p:nvPr/>
        </p:nvPicPr>
        <p:blipFill>
          <a:blip r:embed="rId3">
            <a:alphaModFix/>
          </a:blip>
          <a:stretch>
            <a:fillRect/>
          </a:stretch>
        </p:blipFill>
        <p:spPr>
          <a:xfrm>
            <a:off x="1851413" y="1625353"/>
            <a:ext cx="640080" cy="301090"/>
          </a:xfrm>
          <a:prstGeom prst="rect">
            <a:avLst/>
          </a:prstGeom>
          <a:noFill/>
          <a:ln>
            <a:noFill/>
          </a:ln>
        </p:spPr>
      </p:pic>
      <p:pic>
        <p:nvPicPr>
          <p:cNvPr id="188" name="Google Shape;188;p23"/>
          <p:cNvPicPr preferRelativeResize="0"/>
          <p:nvPr/>
        </p:nvPicPr>
        <p:blipFill>
          <a:blip r:embed="rId3">
            <a:alphaModFix/>
          </a:blip>
          <a:stretch>
            <a:fillRect/>
          </a:stretch>
        </p:blipFill>
        <p:spPr>
          <a:xfrm>
            <a:off x="1851413" y="2129802"/>
            <a:ext cx="640080" cy="301090"/>
          </a:xfrm>
          <a:prstGeom prst="rect">
            <a:avLst/>
          </a:prstGeom>
          <a:noFill/>
          <a:ln>
            <a:noFill/>
          </a:ln>
        </p:spPr>
      </p:pic>
      <p:pic>
        <p:nvPicPr>
          <p:cNvPr id="189" name="Google Shape;189;p23"/>
          <p:cNvPicPr preferRelativeResize="0"/>
          <p:nvPr/>
        </p:nvPicPr>
        <p:blipFill>
          <a:blip r:embed="rId4">
            <a:alphaModFix/>
          </a:blip>
          <a:stretch>
            <a:fillRect/>
          </a:stretch>
        </p:blipFill>
        <p:spPr>
          <a:xfrm>
            <a:off x="2980238" y="1167653"/>
            <a:ext cx="868680" cy="251607"/>
          </a:xfrm>
          <a:prstGeom prst="rect">
            <a:avLst/>
          </a:prstGeom>
          <a:noFill/>
          <a:ln>
            <a:noFill/>
          </a:ln>
        </p:spPr>
      </p:pic>
      <p:pic>
        <p:nvPicPr>
          <p:cNvPr id="190" name="Google Shape;190;p23"/>
          <p:cNvPicPr preferRelativeResize="0"/>
          <p:nvPr/>
        </p:nvPicPr>
        <p:blipFill>
          <a:blip r:embed="rId4">
            <a:alphaModFix/>
          </a:blip>
          <a:stretch>
            <a:fillRect/>
          </a:stretch>
        </p:blipFill>
        <p:spPr>
          <a:xfrm>
            <a:off x="2980238" y="1439195"/>
            <a:ext cx="868680" cy="251607"/>
          </a:xfrm>
          <a:prstGeom prst="rect">
            <a:avLst/>
          </a:prstGeom>
          <a:noFill/>
          <a:ln>
            <a:noFill/>
          </a:ln>
        </p:spPr>
      </p:pic>
      <p:pic>
        <p:nvPicPr>
          <p:cNvPr id="191" name="Google Shape;191;p23"/>
          <p:cNvPicPr preferRelativeResize="0"/>
          <p:nvPr/>
        </p:nvPicPr>
        <p:blipFill>
          <a:blip r:embed="rId4">
            <a:alphaModFix/>
          </a:blip>
          <a:stretch>
            <a:fillRect/>
          </a:stretch>
        </p:blipFill>
        <p:spPr>
          <a:xfrm>
            <a:off x="2980238" y="1710736"/>
            <a:ext cx="868680" cy="251607"/>
          </a:xfrm>
          <a:prstGeom prst="rect">
            <a:avLst/>
          </a:prstGeom>
          <a:noFill/>
          <a:ln>
            <a:noFill/>
          </a:ln>
        </p:spPr>
      </p:pic>
      <p:pic>
        <p:nvPicPr>
          <p:cNvPr id="192" name="Google Shape;192;p23"/>
          <p:cNvPicPr preferRelativeResize="0"/>
          <p:nvPr/>
        </p:nvPicPr>
        <p:blipFill>
          <a:blip r:embed="rId4">
            <a:alphaModFix/>
          </a:blip>
          <a:stretch>
            <a:fillRect/>
          </a:stretch>
        </p:blipFill>
        <p:spPr>
          <a:xfrm>
            <a:off x="2980238" y="1982277"/>
            <a:ext cx="868680" cy="251607"/>
          </a:xfrm>
          <a:prstGeom prst="rect">
            <a:avLst/>
          </a:prstGeom>
          <a:noFill/>
          <a:ln>
            <a:noFill/>
          </a:ln>
        </p:spPr>
      </p:pic>
      <p:pic>
        <p:nvPicPr>
          <p:cNvPr id="193" name="Google Shape;193;p23"/>
          <p:cNvPicPr preferRelativeResize="0"/>
          <p:nvPr/>
        </p:nvPicPr>
        <p:blipFill>
          <a:blip r:embed="rId4">
            <a:alphaModFix/>
          </a:blip>
          <a:stretch>
            <a:fillRect/>
          </a:stretch>
        </p:blipFill>
        <p:spPr>
          <a:xfrm>
            <a:off x="2980238" y="2253818"/>
            <a:ext cx="868680" cy="251607"/>
          </a:xfrm>
          <a:prstGeom prst="rect">
            <a:avLst/>
          </a:prstGeom>
          <a:noFill/>
          <a:ln>
            <a:noFill/>
          </a:ln>
        </p:spPr>
      </p:pic>
      <p:pic>
        <p:nvPicPr>
          <p:cNvPr id="194" name="Google Shape;194;p23"/>
          <p:cNvPicPr preferRelativeResize="0"/>
          <p:nvPr/>
        </p:nvPicPr>
        <p:blipFill>
          <a:blip r:embed="rId4">
            <a:alphaModFix/>
          </a:blip>
          <a:stretch>
            <a:fillRect/>
          </a:stretch>
        </p:blipFill>
        <p:spPr>
          <a:xfrm>
            <a:off x="2980238" y="2525360"/>
            <a:ext cx="868680" cy="251607"/>
          </a:xfrm>
          <a:prstGeom prst="rect">
            <a:avLst/>
          </a:prstGeom>
          <a:noFill/>
          <a:ln>
            <a:noFill/>
          </a:ln>
        </p:spPr>
      </p:pic>
      <p:pic>
        <p:nvPicPr>
          <p:cNvPr id="195" name="Google Shape;195;p23"/>
          <p:cNvPicPr preferRelativeResize="0"/>
          <p:nvPr/>
        </p:nvPicPr>
        <p:blipFill>
          <a:blip r:embed="rId4">
            <a:alphaModFix/>
          </a:blip>
          <a:stretch>
            <a:fillRect/>
          </a:stretch>
        </p:blipFill>
        <p:spPr>
          <a:xfrm>
            <a:off x="2980238" y="2796901"/>
            <a:ext cx="868680" cy="251607"/>
          </a:xfrm>
          <a:prstGeom prst="rect">
            <a:avLst/>
          </a:prstGeom>
          <a:noFill/>
          <a:ln>
            <a:noFill/>
          </a:ln>
        </p:spPr>
      </p:pic>
      <p:pic>
        <p:nvPicPr>
          <p:cNvPr id="196" name="Google Shape;196;p23"/>
          <p:cNvPicPr preferRelativeResize="0"/>
          <p:nvPr/>
        </p:nvPicPr>
        <p:blipFill>
          <a:blip r:embed="rId4">
            <a:alphaModFix/>
          </a:blip>
          <a:stretch>
            <a:fillRect/>
          </a:stretch>
        </p:blipFill>
        <p:spPr>
          <a:xfrm>
            <a:off x="4333570" y="1232359"/>
            <a:ext cx="960111" cy="279675"/>
          </a:xfrm>
          <a:prstGeom prst="rect">
            <a:avLst/>
          </a:prstGeom>
          <a:noFill/>
          <a:ln>
            <a:noFill/>
          </a:ln>
        </p:spPr>
      </p:pic>
      <p:pic>
        <p:nvPicPr>
          <p:cNvPr id="197" name="Google Shape;197;p23"/>
          <p:cNvPicPr preferRelativeResize="0"/>
          <p:nvPr/>
        </p:nvPicPr>
        <p:blipFill>
          <a:blip r:embed="rId4">
            <a:alphaModFix/>
          </a:blip>
          <a:stretch>
            <a:fillRect/>
          </a:stretch>
        </p:blipFill>
        <p:spPr>
          <a:xfrm>
            <a:off x="4333570" y="1587367"/>
            <a:ext cx="960111" cy="279675"/>
          </a:xfrm>
          <a:prstGeom prst="rect">
            <a:avLst/>
          </a:prstGeom>
          <a:noFill/>
          <a:ln>
            <a:noFill/>
          </a:ln>
        </p:spPr>
      </p:pic>
      <p:pic>
        <p:nvPicPr>
          <p:cNvPr id="198" name="Google Shape;198;p23"/>
          <p:cNvPicPr preferRelativeResize="0"/>
          <p:nvPr/>
        </p:nvPicPr>
        <p:blipFill>
          <a:blip r:embed="rId4">
            <a:alphaModFix/>
          </a:blip>
          <a:stretch>
            <a:fillRect/>
          </a:stretch>
        </p:blipFill>
        <p:spPr>
          <a:xfrm>
            <a:off x="4333570" y="1942363"/>
            <a:ext cx="960111" cy="279675"/>
          </a:xfrm>
          <a:prstGeom prst="rect">
            <a:avLst/>
          </a:prstGeom>
          <a:noFill/>
          <a:ln>
            <a:noFill/>
          </a:ln>
        </p:spPr>
      </p:pic>
      <p:pic>
        <p:nvPicPr>
          <p:cNvPr id="199" name="Google Shape;199;p23"/>
          <p:cNvPicPr preferRelativeResize="0"/>
          <p:nvPr/>
        </p:nvPicPr>
        <p:blipFill>
          <a:blip r:embed="rId4">
            <a:alphaModFix/>
          </a:blip>
          <a:stretch>
            <a:fillRect/>
          </a:stretch>
        </p:blipFill>
        <p:spPr>
          <a:xfrm>
            <a:off x="4333570" y="2297360"/>
            <a:ext cx="960111" cy="279675"/>
          </a:xfrm>
          <a:prstGeom prst="rect">
            <a:avLst/>
          </a:prstGeom>
          <a:noFill/>
          <a:ln>
            <a:noFill/>
          </a:ln>
        </p:spPr>
      </p:pic>
      <p:pic>
        <p:nvPicPr>
          <p:cNvPr id="200" name="Google Shape;200;p23"/>
          <p:cNvPicPr preferRelativeResize="0"/>
          <p:nvPr/>
        </p:nvPicPr>
        <p:blipFill>
          <a:blip r:embed="rId4">
            <a:alphaModFix/>
          </a:blip>
          <a:stretch>
            <a:fillRect/>
          </a:stretch>
        </p:blipFill>
        <p:spPr>
          <a:xfrm>
            <a:off x="5734588" y="1217850"/>
            <a:ext cx="1051560" cy="302849"/>
          </a:xfrm>
          <a:prstGeom prst="rect">
            <a:avLst/>
          </a:prstGeom>
          <a:noFill/>
          <a:ln>
            <a:noFill/>
          </a:ln>
        </p:spPr>
      </p:pic>
      <p:pic>
        <p:nvPicPr>
          <p:cNvPr id="201" name="Google Shape;201;p23"/>
          <p:cNvPicPr preferRelativeResize="0"/>
          <p:nvPr/>
        </p:nvPicPr>
        <p:blipFill>
          <a:blip r:embed="rId4">
            <a:alphaModFix/>
          </a:blip>
          <a:stretch>
            <a:fillRect/>
          </a:stretch>
        </p:blipFill>
        <p:spPr>
          <a:xfrm>
            <a:off x="5734588" y="1565213"/>
            <a:ext cx="1051560" cy="302849"/>
          </a:xfrm>
          <a:prstGeom prst="rect">
            <a:avLst/>
          </a:prstGeom>
          <a:noFill/>
          <a:ln>
            <a:noFill/>
          </a:ln>
        </p:spPr>
      </p:pic>
      <p:pic>
        <p:nvPicPr>
          <p:cNvPr id="202" name="Google Shape;202;p23"/>
          <p:cNvPicPr preferRelativeResize="0"/>
          <p:nvPr/>
        </p:nvPicPr>
        <p:blipFill>
          <a:blip r:embed="rId4">
            <a:alphaModFix/>
          </a:blip>
          <a:stretch>
            <a:fillRect/>
          </a:stretch>
        </p:blipFill>
        <p:spPr>
          <a:xfrm>
            <a:off x="5734588" y="1912575"/>
            <a:ext cx="1051560" cy="302849"/>
          </a:xfrm>
          <a:prstGeom prst="rect">
            <a:avLst/>
          </a:prstGeom>
          <a:noFill/>
          <a:ln>
            <a:noFill/>
          </a:ln>
        </p:spPr>
      </p:pic>
      <p:pic>
        <p:nvPicPr>
          <p:cNvPr id="203" name="Google Shape;203;p23"/>
          <p:cNvPicPr preferRelativeResize="0"/>
          <p:nvPr/>
        </p:nvPicPr>
        <p:blipFill>
          <a:blip r:embed="rId4">
            <a:alphaModFix/>
          </a:blip>
          <a:stretch>
            <a:fillRect/>
          </a:stretch>
        </p:blipFill>
        <p:spPr>
          <a:xfrm>
            <a:off x="7247813" y="1205500"/>
            <a:ext cx="1143000" cy="333375"/>
          </a:xfrm>
          <a:prstGeom prst="rect">
            <a:avLst/>
          </a:prstGeom>
          <a:noFill/>
          <a:ln>
            <a:noFill/>
          </a:ln>
        </p:spPr>
      </p:pic>
      <p:pic>
        <p:nvPicPr>
          <p:cNvPr id="204" name="Google Shape;204;p23"/>
          <p:cNvPicPr preferRelativeResize="0"/>
          <p:nvPr/>
        </p:nvPicPr>
        <p:blipFill>
          <a:blip r:embed="rId4">
            <a:alphaModFix/>
          </a:blip>
          <a:stretch>
            <a:fillRect/>
          </a:stretch>
        </p:blipFill>
        <p:spPr>
          <a:xfrm>
            <a:off x="7247813" y="1560500"/>
            <a:ext cx="1143000" cy="333375"/>
          </a:xfrm>
          <a:prstGeom prst="rect">
            <a:avLst/>
          </a:prstGeom>
          <a:noFill/>
          <a:ln>
            <a:noFill/>
          </a:ln>
        </p:spPr>
      </p:pic>
      <p:sp>
        <p:nvSpPr>
          <p:cNvPr id="205" name="Google Shape;205;p23"/>
          <p:cNvSpPr txBox="1"/>
          <p:nvPr/>
        </p:nvSpPr>
        <p:spPr>
          <a:xfrm>
            <a:off x="1920363" y="584250"/>
            <a:ext cx="502200" cy="33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a:solidFill>
                  <a:srgbClr val="00467F"/>
                </a:solidFill>
                <a:latin typeface="Arial Narrow"/>
                <a:ea typeface="Arial Narrow"/>
                <a:cs typeface="Arial Narrow"/>
                <a:sym typeface="Arial Narrow"/>
              </a:rPr>
              <a:t>a=2</a:t>
            </a:r>
            <a:endParaRPr sz="1600">
              <a:solidFill>
                <a:srgbClr val="00467F"/>
              </a:solidFill>
              <a:latin typeface="Arial Narrow"/>
              <a:ea typeface="Arial Narrow"/>
              <a:cs typeface="Arial Narrow"/>
              <a:sym typeface="Arial Narrow"/>
            </a:endParaRPr>
          </a:p>
          <a:p>
            <a:pPr marL="0" lvl="0" indent="0" algn="l" rtl="0">
              <a:spcBef>
                <a:spcPts val="0"/>
              </a:spcBef>
              <a:spcAft>
                <a:spcPts val="0"/>
              </a:spcAft>
              <a:buNone/>
            </a:pPr>
            <a:endParaRPr sz="2000">
              <a:solidFill>
                <a:srgbClr val="00467F"/>
              </a:solidFill>
              <a:latin typeface="Arial Narrow"/>
              <a:ea typeface="Arial Narrow"/>
              <a:cs typeface="Arial Narrow"/>
              <a:sym typeface="Arial Narrow"/>
            </a:endParaRPr>
          </a:p>
        </p:txBody>
      </p:sp>
      <p:sp>
        <p:nvSpPr>
          <p:cNvPr id="206" name="Google Shape;206;p23"/>
          <p:cNvSpPr txBox="1"/>
          <p:nvPr/>
        </p:nvSpPr>
        <p:spPr>
          <a:xfrm>
            <a:off x="3163475" y="582168"/>
            <a:ext cx="502200" cy="33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a:solidFill>
                  <a:srgbClr val="00467F"/>
                </a:solidFill>
                <a:latin typeface="Arial Narrow"/>
                <a:ea typeface="Arial Narrow"/>
                <a:cs typeface="Arial Narrow"/>
                <a:sym typeface="Arial Narrow"/>
              </a:rPr>
              <a:t>a=3</a:t>
            </a:r>
            <a:endParaRPr sz="1600">
              <a:solidFill>
                <a:srgbClr val="00467F"/>
              </a:solidFill>
              <a:latin typeface="Arial Narrow"/>
              <a:ea typeface="Arial Narrow"/>
              <a:cs typeface="Arial Narrow"/>
              <a:sym typeface="Arial Narrow"/>
            </a:endParaRPr>
          </a:p>
          <a:p>
            <a:pPr marL="0" lvl="0" indent="0" algn="l" rtl="0">
              <a:spcBef>
                <a:spcPts val="0"/>
              </a:spcBef>
              <a:spcAft>
                <a:spcPts val="0"/>
              </a:spcAft>
              <a:buNone/>
            </a:pPr>
            <a:endParaRPr sz="2000">
              <a:solidFill>
                <a:srgbClr val="00467F"/>
              </a:solidFill>
              <a:latin typeface="Arial Narrow"/>
              <a:ea typeface="Arial Narrow"/>
              <a:cs typeface="Arial Narrow"/>
              <a:sym typeface="Arial Narrow"/>
            </a:endParaRPr>
          </a:p>
        </p:txBody>
      </p:sp>
      <p:sp>
        <p:nvSpPr>
          <p:cNvPr id="207" name="Google Shape;207;p23"/>
          <p:cNvSpPr txBox="1"/>
          <p:nvPr/>
        </p:nvSpPr>
        <p:spPr>
          <a:xfrm>
            <a:off x="4562525" y="582825"/>
            <a:ext cx="502200" cy="33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a:solidFill>
                  <a:srgbClr val="00467F"/>
                </a:solidFill>
                <a:latin typeface="Arial Narrow"/>
                <a:ea typeface="Arial Narrow"/>
                <a:cs typeface="Arial Narrow"/>
                <a:sym typeface="Arial Narrow"/>
              </a:rPr>
              <a:t>a=4</a:t>
            </a:r>
            <a:endParaRPr sz="1600">
              <a:solidFill>
                <a:srgbClr val="00467F"/>
              </a:solidFill>
              <a:latin typeface="Arial Narrow"/>
              <a:ea typeface="Arial Narrow"/>
              <a:cs typeface="Arial Narrow"/>
              <a:sym typeface="Arial Narrow"/>
            </a:endParaRPr>
          </a:p>
          <a:p>
            <a:pPr marL="0" lvl="0" indent="0" algn="l" rtl="0">
              <a:spcBef>
                <a:spcPts val="0"/>
              </a:spcBef>
              <a:spcAft>
                <a:spcPts val="0"/>
              </a:spcAft>
              <a:buNone/>
            </a:pPr>
            <a:endParaRPr sz="2000">
              <a:solidFill>
                <a:srgbClr val="00467F"/>
              </a:solidFill>
              <a:latin typeface="Arial Narrow"/>
              <a:ea typeface="Arial Narrow"/>
              <a:cs typeface="Arial Narrow"/>
              <a:sym typeface="Arial Narrow"/>
            </a:endParaRPr>
          </a:p>
        </p:txBody>
      </p:sp>
      <p:sp>
        <p:nvSpPr>
          <p:cNvPr id="208" name="Google Shape;208;p23"/>
          <p:cNvSpPr txBox="1"/>
          <p:nvPr/>
        </p:nvSpPr>
        <p:spPr>
          <a:xfrm>
            <a:off x="6009275" y="582168"/>
            <a:ext cx="502200" cy="33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a:solidFill>
                  <a:srgbClr val="00467F"/>
                </a:solidFill>
                <a:latin typeface="Arial Narrow"/>
                <a:ea typeface="Arial Narrow"/>
                <a:cs typeface="Arial Narrow"/>
                <a:sym typeface="Arial Narrow"/>
              </a:rPr>
              <a:t>a=5</a:t>
            </a:r>
            <a:endParaRPr sz="1600">
              <a:solidFill>
                <a:srgbClr val="00467F"/>
              </a:solidFill>
              <a:latin typeface="Arial Narrow"/>
              <a:ea typeface="Arial Narrow"/>
              <a:cs typeface="Arial Narrow"/>
              <a:sym typeface="Arial Narrow"/>
            </a:endParaRPr>
          </a:p>
          <a:p>
            <a:pPr marL="0" lvl="0" indent="0" algn="l" rtl="0">
              <a:spcBef>
                <a:spcPts val="0"/>
              </a:spcBef>
              <a:spcAft>
                <a:spcPts val="0"/>
              </a:spcAft>
              <a:buNone/>
            </a:pPr>
            <a:endParaRPr sz="2000">
              <a:solidFill>
                <a:srgbClr val="00467F"/>
              </a:solidFill>
              <a:latin typeface="Arial Narrow"/>
              <a:ea typeface="Arial Narrow"/>
              <a:cs typeface="Arial Narrow"/>
              <a:sym typeface="Arial Narrow"/>
            </a:endParaRPr>
          </a:p>
        </p:txBody>
      </p:sp>
      <p:sp>
        <p:nvSpPr>
          <p:cNvPr id="209" name="Google Shape;209;p23"/>
          <p:cNvSpPr txBox="1"/>
          <p:nvPr/>
        </p:nvSpPr>
        <p:spPr>
          <a:xfrm>
            <a:off x="7568225" y="582168"/>
            <a:ext cx="502200" cy="33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a:solidFill>
                  <a:srgbClr val="00467F"/>
                </a:solidFill>
                <a:latin typeface="Arial Narrow"/>
                <a:ea typeface="Arial Narrow"/>
                <a:cs typeface="Arial Narrow"/>
                <a:sym typeface="Arial Narrow"/>
              </a:rPr>
              <a:t>a=6</a:t>
            </a:r>
            <a:endParaRPr sz="1600">
              <a:solidFill>
                <a:srgbClr val="00467F"/>
              </a:solidFill>
              <a:latin typeface="Arial Narrow"/>
              <a:ea typeface="Arial Narrow"/>
              <a:cs typeface="Arial Narrow"/>
              <a:sym typeface="Arial Narrow"/>
            </a:endParaRPr>
          </a:p>
          <a:p>
            <a:pPr marL="0" lvl="0" indent="0" algn="l" rtl="0">
              <a:spcBef>
                <a:spcPts val="0"/>
              </a:spcBef>
              <a:spcAft>
                <a:spcPts val="0"/>
              </a:spcAft>
              <a:buNone/>
            </a:pPr>
            <a:endParaRPr sz="2000">
              <a:solidFill>
                <a:srgbClr val="00467F"/>
              </a:solidFill>
              <a:latin typeface="Arial Narrow"/>
              <a:ea typeface="Arial Narrow"/>
              <a:cs typeface="Arial Narrow"/>
              <a:sym typeface="Arial Narrow"/>
            </a:endParaRPr>
          </a:p>
        </p:txBody>
      </p:sp>
      <p:sp>
        <p:nvSpPr>
          <p:cNvPr id="210" name="Google Shape;210;p23"/>
          <p:cNvSpPr txBox="1"/>
          <p:nvPr/>
        </p:nvSpPr>
        <p:spPr>
          <a:xfrm>
            <a:off x="9156163" y="582168"/>
            <a:ext cx="502200" cy="33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a:solidFill>
                  <a:srgbClr val="00467F"/>
                </a:solidFill>
                <a:latin typeface="Arial Narrow"/>
                <a:ea typeface="Arial Narrow"/>
                <a:cs typeface="Arial Narrow"/>
                <a:sym typeface="Arial Narrow"/>
              </a:rPr>
              <a:t>a=7</a:t>
            </a:r>
            <a:endParaRPr sz="1600">
              <a:solidFill>
                <a:srgbClr val="00467F"/>
              </a:solidFill>
              <a:latin typeface="Arial Narrow"/>
              <a:ea typeface="Arial Narrow"/>
              <a:cs typeface="Arial Narrow"/>
              <a:sym typeface="Arial Narrow"/>
            </a:endParaRPr>
          </a:p>
          <a:p>
            <a:pPr marL="0" lvl="0" indent="0" algn="l" rtl="0">
              <a:spcBef>
                <a:spcPts val="0"/>
              </a:spcBef>
              <a:spcAft>
                <a:spcPts val="0"/>
              </a:spcAft>
              <a:buNone/>
            </a:pPr>
            <a:endParaRPr sz="2000">
              <a:solidFill>
                <a:srgbClr val="00467F"/>
              </a:solidFill>
              <a:latin typeface="Arial Narrow"/>
              <a:ea typeface="Arial Narrow"/>
              <a:cs typeface="Arial Narrow"/>
              <a:sym typeface="Arial Narrow"/>
            </a:endParaRPr>
          </a:p>
        </p:txBody>
      </p:sp>
      <p:sp>
        <p:nvSpPr>
          <p:cNvPr id="211" name="Google Shape;211;p23"/>
          <p:cNvSpPr txBox="1"/>
          <p:nvPr/>
        </p:nvSpPr>
        <p:spPr>
          <a:xfrm>
            <a:off x="3065849" y="118879"/>
            <a:ext cx="5876676"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b="1" dirty="0">
                <a:solidFill>
                  <a:srgbClr val="00467F"/>
                </a:solidFill>
                <a:latin typeface="Arial Narrow"/>
                <a:ea typeface="Arial Narrow"/>
                <a:cs typeface="Arial Narrow"/>
                <a:sym typeface="Arial Narrow"/>
              </a:rPr>
              <a:t>Immature population</a:t>
            </a:r>
            <a:endParaRPr sz="1600" b="1" dirty="0">
              <a:solidFill>
                <a:srgbClr val="00467F"/>
              </a:solidFill>
              <a:latin typeface="Arial Narrow"/>
              <a:ea typeface="Arial Narrow"/>
              <a:cs typeface="Arial Narrow"/>
              <a:sym typeface="Arial Narrow"/>
            </a:endParaRPr>
          </a:p>
          <a:p>
            <a:pPr marL="0" lvl="0" indent="0" algn="ctr" rtl="0">
              <a:spcBef>
                <a:spcPts val="0"/>
              </a:spcBef>
              <a:spcAft>
                <a:spcPts val="0"/>
              </a:spcAft>
              <a:buNone/>
            </a:pPr>
            <a:endParaRPr sz="2000" dirty="0">
              <a:solidFill>
                <a:srgbClr val="00467F"/>
              </a:solidFill>
              <a:latin typeface="Arial Narrow"/>
              <a:ea typeface="Arial Narrow"/>
              <a:cs typeface="Arial Narrow"/>
              <a:sym typeface="Arial Narrow"/>
            </a:endParaRPr>
          </a:p>
        </p:txBody>
      </p:sp>
      <p:sp>
        <p:nvSpPr>
          <p:cNvPr id="212" name="Google Shape;212;p23"/>
          <p:cNvSpPr txBox="1"/>
          <p:nvPr/>
        </p:nvSpPr>
        <p:spPr>
          <a:xfrm>
            <a:off x="8613600" y="2694763"/>
            <a:ext cx="1648200" cy="33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a:solidFill>
                  <a:srgbClr val="00467F"/>
                </a:solidFill>
                <a:latin typeface="Arial Narrow"/>
                <a:ea typeface="Arial Narrow"/>
                <a:cs typeface="Arial Narrow"/>
                <a:sym typeface="Arial Narrow"/>
              </a:rPr>
              <a:t>Mature population</a:t>
            </a:r>
            <a:endParaRPr sz="1600" b="1">
              <a:solidFill>
                <a:srgbClr val="00467F"/>
              </a:solidFill>
              <a:latin typeface="Arial Narrow"/>
              <a:ea typeface="Arial Narrow"/>
              <a:cs typeface="Arial Narrow"/>
              <a:sym typeface="Arial Narrow"/>
            </a:endParaRPr>
          </a:p>
          <a:p>
            <a:pPr marL="0" lvl="0" indent="0" algn="l" rtl="0">
              <a:spcBef>
                <a:spcPts val="0"/>
              </a:spcBef>
              <a:spcAft>
                <a:spcPts val="0"/>
              </a:spcAft>
              <a:buNone/>
            </a:pPr>
            <a:endParaRPr sz="2000">
              <a:solidFill>
                <a:srgbClr val="00467F"/>
              </a:solidFill>
              <a:latin typeface="Arial Narrow"/>
              <a:ea typeface="Arial Narrow"/>
              <a:cs typeface="Arial Narrow"/>
              <a:sym typeface="Arial Narrow"/>
            </a:endParaRPr>
          </a:p>
        </p:txBody>
      </p:sp>
      <p:sp>
        <p:nvSpPr>
          <p:cNvPr id="213" name="Google Shape;213;p23"/>
          <p:cNvSpPr txBox="1"/>
          <p:nvPr/>
        </p:nvSpPr>
        <p:spPr>
          <a:xfrm>
            <a:off x="1920375" y="4131025"/>
            <a:ext cx="1905000" cy="53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a:solidFill>
                  <a:srgbClr val="00467F"/>
                </a:solidFill>
                <a:latin typeface="Arial Narrow"/>
                <a:ea typeface="Arial Narrow"/>
                <a:cs typeface="Arial Narrow"/>
                <a:sym typeface="Arial Narrow"/>
              </a:rPr>
              <a:t>Bycaught population</a:t>
            </a:r>
            <a:endParaRPr sz="1600" b="1">
              <a:solidFill>
                <a:srgbClr val="00467F"/>
              </a:solidFill>
              <a:latin typeface="Arial Narrow"/>
              <a:ea typeface="Arial Narrow"/>
              <a:cs typeface="Arial Narrow"/>
              <a:sym typeface="Arial Narrow"/>
            </a:endParaRPr>
          </a:p>
          <a:p>
            <a:pPr marL="0" lvl="0" indent="0" algn="l" rtl="0">
              <a:spcBef>
                <a:spcPts val="0"/>
              </a:spcBef>
              <a:spcAft>
                <a:spcPts val="0"/>
              </a:spcAft>
              <a:buNone/>
            </a:pPr>
            <a:endParaRPr sz="2000">
              <a:solidFill>
                <a:srgbClr val="00467F"/>
              </a:solidFill>
              <a:latin typeface="Arial Narrow"/>
              <a:ea typeface="Arial Narrow"/>
              <a:cs typeface="Arial Narrow"/>
              <a:sym typeface="Arial Narrow"/>
            </a:endParaRPr>
          </a:p>
        </p:txBody>
      </p:sp>
      <p:sp>
        <p:nvSpPr>
          <p:cNvPr id="214" name="Google Shape;214;p23"/>
          <p:cNvSpPr/>
          <p:nvPr/>
        </p:nvSpPr>
        <p:spPr>
          <a:xfrm>
            <a:off x="5172456" y="1486050"/>
            <a:ext cx="539700" cy="177900"/>
          </a:xfrm>
          <a:prstGeom prst="rightArrow">
            <a:avLst>
              <a:gd name="adj1" fmla="val 50000"/>
              <a:gd name="adj2" fmla="val 50000"/>
            </a:avLst>
          </a:prstGeom>
          <a:solidFill>
            <a:srgbClr val="00899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Narrow"/>
              <a:ea typeface="Arial Narrow"/>
              <a:cs typeface="Arial Narrow"/>
              <a:sym typeface="Arial Narrow"/>
            </a:endParaRPr>
          </a:p>
        </p:txBody>
      </p:sp>
      <p:sp>
        <p:nvSpPr>
          <p:cNvPr id="215" name="Google Shape;215;p23"/>
          <p:cNvSpPr/>
          <p:nvPr/>
        </p:nvSpPr>
        <p:spPr>
          <a:xfrm>
            <a:off x="6797040" y="1295400"/>
            <a:ext cx="468300" cy="177900"/>
          </a:xfrm>
          <a:prstGeom prst="rightArrow">
            <a:avLst>
              <a:gd name="adj1" fmla="val 50000"/>
              <a:gd name="adj2" fmla="val 50000"/>
            </a:avLst>
          </a:prstGeom>
          <a:solidFill>
            <a:srgbClr val="00899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08998"/>
              </a:solidFill>
              <a:latin typeface="Arial Narrow"/>
              <a:ea typeface="Arial Narrow"/>
              <a:cs typeface="Arial Narrow"/>
              <a:sym typeface="Arial Narrow"/>
            </a:endParaRPr>
          </a:p>
        </p:txBody>
      </p:sp>
      <p:sp>
        <p:nvSpPr>
          <p:cNvPr id="216" name="Google Shape;216;p23"/>
          <p:cNvSpPr/>
          <p:nvPr/>
        </p:nvSpPr>
        <p:spPr>
          <a:xfrm>
            <a:off x="8344625" y="1158240"/>
            <a:ext cx="468300" cy="177900"/>
          </a:xfrm>
          <a:prstGeom prst="rightArrow">
            <a:avLst>
              <a:gd name="adj1" fmla="val 50000"/>
              <a:gd name="adj2" fmla="val 50000"/>
            </a:avLst>
          </a:prstGeom>
          <a:solidFill>
            <a:srgbClr val="00899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Narrow"/>
              <a:ea typeface="Arial Narrow"/>
              <a:cs typeface="Arial Narrow"/>
              <a:sym typeface="Arial Narrow"/>
            </a:endParaRPr>
          </a:p>
        </p:txBody>
      </p:sp>
      <p:sp>
        <p:nvSpPr>
          <p:cNvPr id="217" name="Google Shape;217;p23"/>
          <p:cNvSpPr txBox="1"/>
          <p:nvPr/>
        </p:nvSpPr>
        <p:spPr>
          <a:xfrm>
            <a:off x="1805363" y="3423900"/>
            <a:ext cx="868200" cy="56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a:solidFill>
                  <a:srgbClr val="00467F"/>
                </a:solidFill>
                <a:latin typeface="Arial Narrow"/>
                <a:ea typeface="Arial Narrow"/>
                <a:cs typeface="Arial Narrow"/>
                <a:sym typeface="Arial Narrow"/>
              </a:rPr>
              <a:t>Natural mortality </a:t>
            </a:r>
            <a:endParaRPr sz="1600">
              <a:solidFill>
                <a:srgbClr val="00467F"/>
              </a:solidFill>
              <a:latin typeface="Arial Narrow"/>
              <a:ea typeface="Arial Narrow"/>
              <a:cs typeface="Arial Narrow"/>
              <a:sym typeface="Arial Narrow"/>
            </a:endParaRPr>
          </a:p>
          <a:p>
            <a:pPr marL="0" lvl="0" indent="0" algn="l" rtl="0">
              <a:spcBef>
                <a:spcPts val="0"/>
              </a:spcBef>
              <a:spcAft>
                <a:spcPts val="0"/>
              </a:spcAft>
              <a:buNone/>
            </a:pPr>
            <a:endParaRPr sz="2000">
              <a:solidFill>
                <a:srgbClr val="00467F"/>
              </a:solidFill>
              <a:latin typeface="Arial Narrow"/>
              <a:ea typeface="Arial Narrow"/>
              <a:cs typeface="Arial Narrow"/>
              <a:sym typeface="Arial Narrow"/>
            </a:endParaRPr>
          </a:p>
        </p:txBody>
      </p:sp>
      <p:sp>
        <p:nvSpPr>
          <p:cNvPr id="218" name="Google Shape;218;p23"/>
          <p:cNvSpPr txBox="1"/>
          <p:nvPr/>
        </p:nvSpPr>
        <p:spPr>
          <a:xfrm>
            <a:off x="3047463" y="3170200"/>
            <a:ext cx="868200" cy="56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a:solidFill>
                  <a:srgbClr val="00467F"/>
                </a:solidFill>
                <a:latin typeface="Arial Narrow"/>
                <a:ea typeface="Arial Narrow"/>
                <a:cs typeface="Arial Narrow"/>
                <a:sym typeface="Arial Narrow"/>
              </a:rPr>
              <a:t>Natural mortality </a:t>
            </a:r>
            <a:endParaRPr sz="1600">
              <a:solidFill>
                <a:srgbClr val="00467F"/>
              </a:solidFill>
              <a:latin typeface="Arial Narrow"/>
              <a:ea typeface="Arial Narrow"/>
              <a:cs typeface="Arial Narrow"/>
              <a:sym typeface="Arial Narrow"/>
            </a:endParaRPr>
          </a:p>
          <a:p>
            <a:pPr marL="0" lvl="0" indent="0" algn="l" rtl="0">
              <a:spcBef>
                <a:spcPts val="0"/>
              </a:spcBef>
              <a:spcAft>
                <a:spcPts val="0"/>
              </a:spcAft>
              <a:buNone/>
            </a:pPr>
            <a:endParaRPr sz="2000">
              <a:solidFill>
                <a:srgbClr val="00467F"/>
              </a:solidFill>
              <a:latin typeface="Arial Narrow"/>
              <a:ea typeface="Arial Narrow"/>
              <a:cs typeface="Arial Narrow"/>
              <a:sym typeface="Arial Narrow"/>
            </a:endParaRPr>
          </a:p>
        </p:txBody>
      </p:sp>
      <p:sp>
        <p:nvSpPr>
          <p:cNvPr id="219" name="Google Shape;219;p23"/>
          <p:cNvSpPr/>
          <p:nvPr/>
        </p:nvSpPr>
        <p:spPr>
          <a:xfrm rot="5400000">
            <a:off x="9119190" y="4782100"/>
            <a:ext cx="877800" cy="188100"/>
          </a:xfrm>
          <a:prstGeom prst="rightArrow">
            <a:avLst>
              <a:gd name="adj1" fmla="val 50000"/>
              <a:gd name="adj2" fmla="val 50000"/>
            </a:avLst>
          </a:prstGeom>
          <a:solidFill>
            <a:srgbClr val="00899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Narrow"/>
              <a:ea typeface="Arial Narrow"/>
              <a:cs typeface="Arial Narrow"/>
              <a:sym typeface="Arial Narrow"/>
            </a:endParaRPr>
          </a:p>
        </p:txBody>
      </p:sp>
      <p:sp>
        <p:nvSpPr>
          <p:cNvPr id="220" name="Google Shape;220;p23"/>
          <p:cNvSpPr/>
          <p:nvPr/>
        </p:nvSpPr>
        <p:spPr>
          <a:xfrm rot="10800000">
            <a:off x="3779688" y="3243675"/>
            <a:ext cx="329100" cy="337500"/>
          </a:xfrm>
          <a:prstGeom prst="bentArrow">
            <a:avLst>
              <a:gd name="adj1" fmla="val 25000"/>
              <a:gd name="adj2" fmla="val 25000"/>
              <a:gd name="adj3" fmla="val 25000"/>
              <a:gd name="adj4" fmla="val 43750"/>
            </a:avLst>
          </a:prstGeom>
          <a:solidFill>
            <a:srgbClr val="00899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Narrow"/>
              <a:ea typeface="Arial Narrow"/>
              <a:cs typeface="Arial Narrow"/>
              <a:sym typeface="Arial Narrow"/>
            </a:endParaRPr>
          </a:p>
        </p:txBody>
      </p:sp>
      <p:sp>
        <p:nvSpPr>
          <p:cNvPr id="221" name="Google Shape;221;p23"/>
          <p:cNvSpPr txBox="1"/>
          <p:nvPr/>
        </p:nvSpPr>
        <p:spPr>
          <a:xfrm>
            <a:off x="3725075" y="4138538"/>
            <a:ext cx="868200" cy="56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a:solidFill>
                  <a:srgbClr val="00467F"/>
                </a:solidFill>
                <a:latin typeface="Arial Narrow"/>
                <a:ea typeface="Arial Narrow"/>
                <a:cs typeface="Arial Narrow"/>
                <a:sym typeface="Arial Narrow"/>
              </a:rPr>
              <a:t>Bycatch mortality </a:t>
            </a:r>
            <a:endParaRPr sz="1600">
              <a:solidFill>
                <a:srgbClr val="00467F"/>
              </a:solidFill>
              <a:latin typeface="Arial Narrow"/>
              <a:ea typeface="Arial Narrow"/>
              <a:cs typeface="Arial Narrow"/>
              <a:sym typeface="Arial Narrow"/>
            </a:endParaRPr>
          </a:p>
          <a:p>
            <a:pPr marL="0" lvl="0" indent="0" algn="l" rtl="0">
              <a:spcBef>
                <a:spcPts val="0"/>
              </a:spcBef>
              <a:spcAft>
                <a:spcPts val="0"/>
              </a:spcAft>
              <a:buNone/>
            </a:pPr>
            <a:endParaRPr sz="2000">
              <a:solidFill>
                <a:srgbClr val="00467F"/>
              </a:solidFill>
              <a:latin typeface="Arial Narrow"/>
              <a:ea typeface="Arial Narrow"/>
              <a:cs typeface="Arial Narrow"/>
              <a:sym typeface="Arial Narrow"/>
            </a:endParaRPr>
          </a:p>
        </p:txBody>
      </p:sp>
      <p:sp>
        <p:nvSpPr>
          <p:cNvPr id="222" name="Google Shape;222;p23"/>
          <p:cNvSpPr/>
          <p:nvPr/>
        </p:nvSpPr>
        <p:spPr>
          <a:xfrm>
            <a:off x="3772575" y="1905000"/>
            <a:ext cx="539700" cy="177900"/>
          </a:xfrm>
          <a:prstGeom prst="rightArrow">
            <a:avLst>
              <a:gd name="adj1" fmla="val 50000"/>
              <a:gd name="adj2" fmla="val 50000"/>
            </a:avLst>
          </a:prstGeom>
          <a:solidFill>
            <a:srgbClr val="00899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Narrow"/>
              <a:ea typeface="Arial Narrow"/>
              <a:cs typeface="Arial Narrow"/>
              <a:sym typeface="Arial Narrow"/>
            </a:endParaRPr>
          </a:p>
        </p:txBody>
      </p:sp>
      <p:sp>
        <p:nvSpPr>
          <p:cNvPr id="223" name="Google Shape;223;p23"/>
          <p:cNvSpPr/>
          <p:nvPr/>
        </p:nvSpPr>
        <p:spPr>
          <a:xfrm rot="5400000">
            <a:off x="1745900" y="2780050"/>
            <a:ext cx="1662600" cy="362100"/>
          </a:xfrm>
          <a:prstGeom prst="uturnArrow">
            <a:avLst>
              <a:gd name="adj1" fmla="val 25000"/>
              <a:gd name="adj2" fmla="val 25000"/>
              <a:gd name="adj3" fmla="val 25000"/>
              <a:gd name="adj4" fmla="val 43750"/>
              <a:gd name="adj5" fmla="val 75000"/>
            </a:avLst>
          </a:prstGeom>
          <a:solidFill>
            <a:srgbClr val="00899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Narrow"/>
              <a:ea typeface="Arial Narrow"/>
              <a:cs typeface="Arial Narrow"/>
              <a:sym typeface="Arial Narrow"/>
            </a:endParaRPr>
          </a:p>
        </p:txBody>
      </p:sp>
      <p:sp>
        <p:nvSpPr>
          <p:cNvPr id="224" name="Google Shape;224;p23"/>
          <p:cNvSpPr/>
          <p:nvPr/>
        </p:nvSpPr>
        <p:spPr>
          <a:xfrm>
            <a:off x="2395725" y="2081775"/>
            <a:ext cx="539700" cy="177900"/>
          </a:xfrm>
          <a:prstGeom prst="rightArrow">
            <a:avLst>
              <a:gd name="adj1" fmla="val 50000"/>
              <a:gd name="adj2" fmla="val 50000"/>
            </a:avLst>
          </a:prstGeom>
          <a:solidFill>
            <a:srgbClr val="00899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Narrow"/>
              <a:ea typeface="Arial Narrow"/>
              <a:cs typeface="Arial Narrow"/>
              <a:sym typeface="Arial Narrow"/>
            </a:endParaRPr>
          </a:p>
        </p:txBody>
      </p:sp>
      <p:sp>
        <p:nvSpPr>
          <p:cNvPr id="225" name="Google Shape;225;p23"/>
          <p:cNvSpPr/>
          <p:nvPr/>
        </p:nvSpPr>
        <p:spPr>
          <a:xfrm rot="5400000">
            <a:off x="2804575" y="2922570"/>
            <a:ext cx="2328600" cy="384900"/>
          </a:xfrm>
          <a:prstGeom prst="bentArrow">
            <a:avLst>
              <a:gd name="adj1" fmla="val 25000"/>
              <a:gd name="adj2" fmla="val 25000"/>
              <a:gd name="adj3" fmla="val 25000"/>
              <a:gd name="adj4" fmla="val 43750"/>
            </a:avLst>
          </a:prstGeom>
          <a:solidFill>
            <a:srgbClr val="00899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Narrow"/>
              <a:ea typeface="Arial Narrow"/>
              <a:cs typeface="Arial Narrow"/>
              <a:sym typeface="Arial Narrow"/>
            </a:endParaRPr>
          </a:p>
        </p:txBody>
      </p:sp>
      <p:pic>
        <p:nvPicPr>
          <p:cNvPr id="226" name="Google Shape;226;p23"/>
          <p:cNvPicPr preferRelativeResize="0"/>
          <p:nvPr/>
        </p:nvPicPr>
        <p:blipFill>
          <a:blip r:embed="rId4">
            <a:alphaModFix/>
          </a:blip>
          <a:stretch>
            <a:fillRect/>
          </a:stretch>
        </p:blipFill>
        <p:spPr>
          <a:xfrm>
            <a:off x="2980250" y="4728026"/>
            <a:ext cx="868680" cy="251607"/>
          </a:xfrm>
          <a:prstGeom prst="rect">
            <a:avLst/>
          </a:prstGeom>
          <a:noFill/>
          <a:ln>
            <a:noFill/>
          </a:ln>
        </p:spPr>
      </p:pic>
      <p:sp>
        <p:nvSpPr>
          <p:cNvPr id="227" name="Google Shape;227;p23"/>
          <p:cNvSpPr/>
          <p:nvPr/>
        </p:nvSpPr>
        <p:spPr>
          <a:xfrm>
            <a:off x="3848828" y="4797552"/>
            <a:ext cx="468300" cy="177900"/>
          </a:xfrm>
          <a:prstGeom prst="rightArrow">
            <a:avLst>
              <a:gd name="adj1" fmla="val 50000"/>
              <a:gd name="adj2" fmla="val 50000"/>
            </a:avLst>
          </a:prstGeom>
          <a:solidFill>
            <a:srgbClr val="00899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Narrow"/>
              <a:ea typeface="Arial Narrow"/>
              <a:cs typeface="Arial Narrow"/>
              <a:sym typeface="Arial Narrow"/>
            </a:endParaRPr>
          </a:p>
        </p:txBody>
      </p:sp>
      <p:sp>
        <p:nvSpPr>
          <p:cNvPr id="228" name="Google Shape;228;p23"/>
          <p:cNvSpPr txBox="1"/>
          <p:nvPr/>
        </p:nvSpPr>
        <p:spPr>
          <a:xfrm>
            <a:off x="3087263" y="5001500"/>
            <a:ext cx="868200" cy="56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a:solidFill>
                  <a:srgbClr val="00467F"/>
                </a:solidFill>
                <a:latin typeface="Arial Narrow"/>
                <a:ea typeface="Arial Narrow"/>
                <a:cs typeface="Arial Narrow"/>
                <a:sym typeface="Arial Narrow"/>
              </a:rPr>
              <a:t>Natural mortality </a:t>
            </a:r>
            <a:endParaRPr sz="1600">
              <a:solidFill>
                <a:srgbClr val="00467F"/>
              </a:solidFill>
              <a:latin typeface="Arial Narrow"/>
              <a:ea typeface="Arial Narrow"/>
              <a:cs typeface="Arial Narrow"/>
              <a:sym typeface="Arial Narrow"/>
            </a:endParaRPr>
          </a:p>
          <a:p>
            <a:pPr marL="0" lvl="0" indent="0" algn="l" rtl="0">
              <a:spcBef>
                <a:spcPts val="0"/>
              </a:spcBef>
              <a:spcAft>
                <a:spcPts val="0"/>
              </a:spcAft>
              <a:buNone/>
            </a:pPr>
            <a:endParaRPr sz="2000">
              <a:solidFill>
                <a:srgbClr val="00467F"/>
              </a:solidFill>
              <a:latin typeface="Arial Narrow"/>
              <a:ea typeface="Arial Narrow"/>
              <a:cs typeface="Arial Narrow"/>
              <a:sym typeface="Arial Narrow"/>
            </a:endParaRPr>
          </a:p>
        </p:txBody>
      </p:sp>
      <p:sp>
        <p:nvSpPr>
          <p:cNvPr id="229" name="Google Shape;229;p23"/>
          <p:cNvSpPr/>
          <p:nvPr/>
        </p:nvSpPr>
        <p:spPr>
          <a:xfrm rot="10800000">
            <a:off x="5205984" y="2582138"/>
            <a:ext cx="328200" cy="486300"/>
          </a:xfrm>
          <a:prstGeom prst="bentArrow">
            <a:avLst>
              <a:gd name="adj1" fmla="val 25000"/>
              <a:gd name="adj2" fmla="val 25000"/>
              <a:gd name="adj3" fmla="val 25000"/>
              <a:gd name="adj4" fmla="val 43750"/>
            </a:avLst>
          </a:prstGeom>
          <a:solidFill>
            <a:srgbClr val="00899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Narrow"/>
              <a:ea typeface="Arial Narrow"/>
              <a:cs typeface="Arial Narrow"/>
              <a:sym typeface="Arial Narrow"/>
            </a:endParaRPr>
          </a:p>
        </p:txBody>
      </p:sp>
      <p:sp>
        <p:nvSpPr>
          <p:cNvPr id="230" name="Google Shape;230;p23"/>
          <p:cNvSpPr txBox="1"/>
          <p:nvPr/>
        </p:nvSpPr>
        <p:spPr>
          <a:xfrm>
            <a:off x="5064713" y="4138550"/>
            <a:ext cx="868200" cy="56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a:solidFill>
                  <a:srgbClr val="00467F"/>
                </a:solidFill>
                <a:latin typeface="Arial Narrow"/>
                <a:ea typeface="Arial Narrow"/>
                <a:cs typeface="Arial Narrow"/>
                <a:sym typeface="Arial Narrow"/>
              </a:rPr>
              <a:t>Bycatch mortality </a:t>
            </a:r>
            <a:endParaRPr sz="1600">
              <a:solidFill>
                <a:srgbClr val="00467F"/>
              </a:solidFill>
              <a:latin typeface="Arial Narrow"/>
              <a:ea typeface="Arial Narrow"/>
              <a:cs typeface="Arial Narrow"/>
              <a:sym typeface="Arial Narrow"/>
            </a:endParaRPr>
          </a:p>
          <a:p>
            <a:pPr marL="0" lvl="0" indent="0" algn="l" rtl="0">
              <a:spcBef>
                <a:spcPts val="0"/>
              </a:spcBef>
              <a:spcAft>
                <a:spcPts val="0"/>
              </a:spcAft>
              <a:buNone/>
            </a:pPr>
            <a:endParaRPr sz="2000">
              <a:solidFill>
                <a:srgbClr val="00467F"/>
              </a:solidFill>
              <a:latin typeface="Arial Narrow"/>
              <a:ea typeface="Arial Narrow"/>
              <a:cs typeface="Arial Narrow"/>
              <a:sym typeface="Arial Narrow"/>
            </a:endParaRPr>
          </a:p>
        </p:txBody>
      </p:sp>
      <p:sp>
        <p:nvSpPr>
          <p:cNvPr id="231" name="Google Shape;231;p23"/>
          <p:cNvSpPr/>
          <p:nvPr/>
        </p:nvSpPr>
        <p:spPr>
          <a:xfrm rot="5400000">
            <a:off x="4043900" y="2711925"/>
            <a:ext cx="2716200" cy="355500"/>
          </a:xfrm>
          <a:prstGeom prst="bentArrow">
            <a:avLst>
              <a:gd name="adj1" fmla="val 25000"/>
              <a:gd name="adj2" fmla="val 25000"/>
              <a:gd name="adj3" fmla="val 25000"/>
              <a:gd name="adj4" fmla="val 43750"/>
            </a:avLst>
          </a:prstGeom>
          <a:solidFill>
            <a:srgbClr val="00899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Narrow"/>
              <a:ea typeface="Arial Narrow"/>
              <a:cs typeface="Arial Narrow"/>
              <a:sym typeface="Arial Narrow"/>
            </a:endParaRPr>
          </a:p>
        </p:txBody>
      </p:sp>
      <p:sp>
        <p:nvSpPr>
          <p:cNvPr id="232" name="Google Shape;232;p23"/>
          <p:cNvSpPr/>
          <p:nvPr/>
        </p:nvSpPr>
        <p:spPr>
          <a:xfrm rot="10800000">
            <a:off x="6772824" y="2253075"/>
            <a:ext cx="329100" cy="337500"/>
          </a:xfrm>
          <a:prstGeom prst="bentArrow">
            <a:avLst>
              <a:gd name="adj1" fmla="val 25000"/>
              <a:gd name="adj2" fmla="val 25000"/>
              <a:gd name="adj3" fmla="val 25000"/>
              <a:gd name="adj4" fmla="val 43750"/>
            </a:avLst>
          </a:prstGeom>
          <a:solidFill>
            <a:srgbClr val="00899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Narrow"/>
              <a:ea typeface="Arial Narrow"/>
              <a:cs typeface="Arial Narrow"/>
              <a:sym typeface="Arial Narrow"/>
            </a:endParaRPr>
          </a:p>
        </p:txBody>
      </p:sp>
      <p:sp>
        <p:nvSpPr>
          <p:cNvPr id="233" name="Google Shape;233;p23"/>
          <p:cNvSpPr txBox="1"/>
          <p:nvPr/>
        </p:nvSpPr>
        <p:spPr>
          <a:xfrm>
            <a:off x="6696875" y="4156625"/>
            <a:ext cx="868200" cy="56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a:solidFill>
                  <a:srgbClr val="00467F"/>
                </a:solidFill>
                <a:latin typeface="Arial Narrow"/>
                <a:ea typeface="Arial Narrow"/>
                <a:cs typeface="Arial Narrow"/>
                <a:sym typeface="Arial Narrow"/>
              </a:rPr>
              <a:t>Bycatch mortality </a:t>
            </a:r>
            <a:endParaRPr sz="1600">
              <a:solidFill>
                <a:srgbClr val="00467F"/>
              </a:solidFill>
              <a:latin typeface="Arial Narrow"/>
              <a:ea typeface="Arial Narrow"/>
              <a:cs typeface="Arial Narrow"/>
              <a:sym typeface="Arial Narrow"/>
            </a:endParaRPr>
          </a:p>
          <a:p>
            <a:pPr marL="0" lvl="0" indent="0" algn="l" rtl="0">
              <a:spcBef>
                <a:spcPts val="0"/>
              </a:spcBef>
              <a:spcAft>
                <a:spcPts val="0"/>
              </a:spcAft>
              <a:buNone/>
            </a:pPr>
            <a:endParaRPr sz="2000">
              <a:solidFill>
                <a:srgbClr val="00467F"/>
              </a:solidFill>
              <a:latin typeface="Arial Narrow"/>
              <a:ea typeface="Arial Narrow"/>
              <a:cs typeface="Arial Narrow"/>
              <a:sym typeface="Arial Narrow"/>
            </a:endParaRPr>
          </a:p>
        </p:txBody>
      </p:sp>
      <p:sp>
        <p:nvSpPr>
          <p:cNvPr id="234" name="Google Shape;234;p23"/>
          <p:cNvSpPr/>
          <p:nvPr/>
        </p:nvSpPr>
        <p:spPr>
          <a:xfrm rot="5400000">
            <a:off x="5536225" y="2597800"/>
            <a:ext cx="2868300" cy="345000"/>
          </a:xfrm>
          <a:prstGeom prst="bentArrow">
            <a:avLst>
              <a:gd name="adj1" fmla="val 25000"/>
              <a:gd name="adj2" fmla="val 25000"/>
              <a:gd name="adj3" fmla="val 25000"/>
              <a:gd name="adj4" fmla="val 43750"/>
            </a:avLst>
          </a:prstGeom>
          <a:solidFill>
            <a:srgbClr val="00899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Narrow"/>
              <a:ea typeface="Arial Narrow"/>
              <a:cs typeface="Arial Narrow"/>
              <a:sym typeface="Arial Narrow"/>
            </a:endParaRPr>
          </a:p>
        </p:txBody>
      </p:sp>
      <p:sp>
        <p:nvSpPr>
          <p:cNvPr id="235" name="Google Shape;235;p23"/>
          <p:cNvSpPr/>
          <p:nvPr/>
        </p:nvSpPr>
        <p:spPr>
          <a:xfrm rot="10800000">
            <a:off x="8318160" y="1947975"/>
            <a:ext cx="329100" cy="337800"/>
          </a:xfrm>
          <a:prstGeom prst="bentArrow">
            <a:avLst>
              <a:gd name="adj1" fmla="val 25000"/>
              <a:gd name="adj2" fmla="val 25000"/>
              <a:gd name="adj3" fmla="val 25000"/>
              <a:gd name="adj4" fmla="val 43750"/>
            </a:avLst>
          </a:prstGeom>
          <a:solidFill>
            <a:srgbClr val="00899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Narrow"/>
              <a:ea typeface="Arial Narrow"/>
              <a:cs typeface="Arial Narrow"/>
              <a:sym typeface="Arial Narrow"/>
            </a:endParaRPr>
          </a:p>
        </p:txBody>
      </p:sp>
      <p:sp>
        <p:nvSpPr>
          <p:cNvPr id="236" name="Google Shape;236;p23"/>
          <p:cNvSpPr txBox="1"/>
          <p:nvPr/>
        </p:nvSpPr>
        <p:spPr>
          <a:xfrm>
            <a:off x="8178075" y="4112725"/>
            <a:ext cx="868200" cy="56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a:solidFill>
                  <a:srgbClr val="00467F"/>
                </a:solidFill>
                <a:latin typeface="Arial Narrow"/>
                <a:ea typeface="Arial Narrow"/>
                <a:cs typeface="Arial Narrow"/>
                <a:sym typeface="Arial Narrow"/>
              </a:rPr>
              <a:t>Bycatch mortality </a:t>
            </a:r>
            <a:endParaRPr sz="1600">
              <a:solidFill>
                <a:srgbClr val="00467F"/>
              </a:solidFill>
              <a:latin typeface="Arial Narrow"/>
              <a:ea typeface="Arial Narrow"/>
              <a:cs typeface="Arial Narrow"/>
              <a:sym typeface="Arial Narrow"/>
            </a:endParaRPr>
          </a:p>
          <a:p>
            <a:pPr marL="0" lvl="0" indent="0" algn="l" rtl="0">
              <a:spcBef>
                <a:spcPts val="0"/>
              </a:spcBef>
              <a:spcAft>
                <a:spcPts val="0"/>
              </a:spcAft>
              <a:buNone/>
            </a:pPr>
            <a:endParaRPr sz="2000">
              <a:solidFill>
                <a:srgbClr val="00467F"/>
              </a:solidFill>
              <a:latin typeface="Arial Narrow"/>
              <a:ea typeface="Arial Narrow"/>
              <a:cs typeface="Arial Narrow"/>
              <a:sym typeface="Arial Narrow"/>
            </a:endParaRPr>
          </a:p>
        </p:txBody>
      </p:sp>
      <p:sp>
        <p:nvSpPr>
          <p:cNvPr id="237" name="Google Shape;237;p23"/>
          <p:cNvSpPr/>
          <p:nvPr/>
        </p:nvSpPr>
        <p:spPr>
          <a:xfrm rot="5400000">
            <a:off x="7031125" y="2544075"/>
            <a:ext cx="2984400" cy="349800"/>
          </a:xfrm>
          <a:prstGeom prst="bentArrow">
            <a:avLst>
              <a:gd name="adj1" fmla="val 25000"/>
              <a:gd name="adj2" fmla="val 25000"/>
              <a:gd name="adj3" fmla="val 25000"/>
              <a:gd name="adj4" fmla="val 43750"/>
            </a:avLst>
          </a:prstGeom>
          <a:solidFill>
            <a:srgbClr val="00899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Narrow"/>
              <a:ea typeface="Arial Narrow"/>
              <a:cs typeface="Arial Narrow"/>
              <a:sym typeface="Arial Narrow"/>
            </a:endParaRPr>
          </a:p>
        </p:txBody>
      </p:sp>
      <p:sp>
        <p:nvSpPr>
          <p:cNvPr id="238" name="Google Shape;238;p23"/>
          <p:cNvSpPr txBox="1"/>
          <p:nvPr/>
        </p:nvSpPr>
        <p:spPr>
          <a:xfrm>
            <a:off x="4471650" y="2682240"/>
            <a:ext cx="822000" cy="56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a:solidFill>
                  <a:srgbClr val="00467F"/>
                </a:solidFill>
                <a:latin typeface="Arial Narrow"/>
                <a:ea typeface="Arial Narrow"/>
                <a:cs typeface="Arial Narrow"/>
                <a:sym typeface="Arial Narrow"/>
              </a:rPr>
              <a:t>Natural mortality </a:t>
            </a:r>
            <a:endParaRPr sz="1600">
              <a:solidFill>
                <a:srgbClr val="00467F"/>
              </a:solidFill>
              <a:latin typeface="Arial Narrow"/>
              <a:ea typeface="Arial Narrow"/>
              <a:cs typeface="Arial Narrow"/>
              <a:sym typeface="Arial Narrow"/>
            </a:endParaRPr>
          </a:p>
          <a:p>
            <a:pPr marL="0" lvl="0" indent="0" algn="l" rtl="0">
              <a:spcBef>
                <a:spcPts val="0"/>
              </a:spcBef>
              <a:spcAft>
                <a:spcPts val="0"/>
              </a:spcAft>
              <a:buNone/>
            </a:pPr>
            <a:endParaRPr sz="2000">
              <a:solidFill>
                <a:srgbClr val="00467F"/>
              </a:solidFill>
              <a:latin typeface="Arial Narrow"/>
              <a:ea typeface="Arial Narrow"/>
              <a:cs typeface="Arial Narrow"/>
              <a:sym typeface="Arial Narrow"/>
            </a:endParaRPr>
          </a:p>
        </p:txBody>
      </p:sp>
      <p:sp>
        <p:nvSpPr>
          <p:cNvPr id="239" name="Google Shape;239;p23"/>
          <p:cNvSpPr txBox="1"/>
          <p:nvPr/>
        </p:nvSpPr>
        <p:spPr>
          <a:xfrm>
            <a:off x="6004560" y="2179320"/>
            <a:ext cx="868200" cy="56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a:solidFill>
                  <a:srgbClr val="00467F"/>
                </a:solidFill>
                <a:latin typeface="Arial Narrow"/>
                <a:ea typeface="Arial Narrow"/>
                <a:cs typeface="Arial Narrow"/>
                <a:sym typeface="Arial Narrow"/>
              </a:rPr>
              <a:t>Natural mortality </a:t>
            </a:r>
            <a:endParaRPr sz="1600">
              <a:solidFill>
                <a:srgbClr val="00467F"/>
              </a:solidFill>
              <a:latin typeface="Arial Narrow"/>
              <a:ea typeface="Arial Narrow"/>
              <a:cs typeface="Arial Narrow"/>
              <a:sym typeface="Arial Narrow"/>
            </a:endParaRPr>
          </a:p>
          <a:p>
            <a:pPr marL="0" lvl="0" indent="0" algn="l" rtl="0">
              <a:spcBef>
                <a:spcPts val="0"/>
              </a:spcBef>
              <a:spcAft>
                <a:spcPts val="0"/>
              </a:spcAft>
              <a:buNone/>
            </a:pPr>
            <a:endParaRPr sz="2000">
              <a:solidFill>
                <a:srgbClr val="00467F"/>
              </a:solidFill>
              <a:latin typeface="Arial Narrow"/>
              <a:ea typeface="Arial Narrow"/>
              <a:cs typeface="Arial Narrow"/>
              <a:sym typeface="Arial Narrow"/>
            </a:endParaRPr>
          </a:p>
        </p:txBody>
      </p:sp>
      <p:sp>
        <p:nvSpPr>
          <p:cNvPr id="240" name="Google Shape;240;p23"/>
          <p:cNvSpPr txBox="1"/>
          <p:nvPr/>
        </p:nvSpPr>
        <p:spPr>
          <a:xfrm>
            <a:off x="1588975" y="5113575"/>
            <a:ext cx="726900" cy="56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a:solidFill>
                  <a:srgbClr val="00467F"/>
                </a:solidFill>
                <a:latin typeface="Arial Narrow"/>
                <a:ea typeface="Arial Narrow"/>
                <a:cs typeface="Arial Narrow"/>
                <a:sym typeface="Arial Narrow"/>
              </a:rPr>
              <a:t>Ricker</a:t>
            </a:r>
            <a:endParaRPr sz="1600">
              <a:solidFill>
                <a:srgbClr val="00467F"/>
              </a:solidFill>
              <a:latin typeface="Arial Narrow"/>
              <a:ea typeface="Arial Narrow"/>
              <a:cs typeface="Arial Narrow"/>
              <a:sym typeface="Arial Narrow"/>
            </a:endParaRPr>
          </a:p>
          <a:p>
            <a:pPr marL="0" lvl="0" indent="0" algn="l" rtl="0">
              <a:spcBef>
                <a:spcPts val="0"/>
              </a:spcBef>
              <a:spcAft>
                <a:spcPts val="0"/>
              </a:spcAft>
              <a:buNone/>
            </a:pPr>
            <a:r>
              <a:rPr lang="en-US" sz="1600">
                <a:solidFill>
                  <a:srgbClr val="00467F"/>
                </a:solidFill>
                <a:latin typeface="Arial Narrow"/>
                <a:ea typeface="Arial Narrow"/>
                <a:cs typeface="Arial Narrow"/>
                <a:sym typeface="Arial Narrow"/>
              </a:rPr>
              <a:t>S-R </a:t>
            </a:r>
            <a:endParaRPr sz="1600">
              <a:solidFill>
                <a:srgbClr val="00467F"/>
              </a:solidFill>
              <a:latin typeface="Arial Narrow"/>
              <a:ea typeface="Arial Narrow"/>
              <a:cs typeface="Arial Narrow"/>
              <a:sym typeface="Arial Narrow"/>
            </a:endParaRPr>
          </a:p>
          <a:p>
            <a:pPr marL="0" lvl="0" indent="0" algn="l" rtl="0">
              <a:spcBef>
                <a:spcPts val="0"/>
              </a:spcBef>
              <a:spcAft>
                <a:spcPts val="0"/>
              </a:spcAft>
              <a:buNone/>
            </a:pPr>
            <a:endParaRPr sz="2000">
              <a:solidFill>
                <a:srgbClr val="00467F"/>
              </a:solidFill>
              <a:latin typeface="Arial Narrow"/>
              <a:ea typeface="Arial Narrow"/>
              <a:cs typeface="Arial Narrow"/>
              <a:sym typeface="Arial Narrow"/>
            </a:endParaRPr>
          </a:p>
        </p:txBody>
      </p:sp>
      <p:sp>
        <p:nvSpPr>
          <p:cNvPr id="241" name="Google Shape;241;p23"/>
          <p:cNvSpPr/>
          <p:nvPr/>
        </p:nvSpPr>
        <p:spPr>
          <a:xfrm rot="10800000" flipH="1">
            <a:off x="5443642" y="2933725"/>
            <a:ext cx="385500" cy="368400"/>
          </a:xfrm>
          <a:prstGeom prst="bentArrow">
            <a:avLst>
              <a:gd name="adj1" fmla="val 25000"/>
              <a:gd name="adj2" fmla="val 25000"/>
              <a:gd name="adj3" fmla="val 25000"/>
              <a:gd name="adj4" fmla="val 43750"/>
            </a:avLst>
          </a:prstGeom>
          <a:solidFill>
            <a:srgbClr val="00899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Narrow"/>
              <a:ea typeface="Arial Narrow"/>
              <a:cs typeface="Arial Narrow"/>
              <a:sym typeface="Arial Narrow"/>
            </a:endParaRPr>
          </a:p>
        </p:txBody>
      </p:sp>
      <p:sp>
        <p:nvSpPr>
          <p:cNvPr id="242" name="Google Shape;242;p23"/>
          <p:cNvSpPr/>
          <p:nvPr/>
        </p:nvSpPr>
        <p:spPr>
          <a:xfrm rot="10800000" flipH="1">
            <a:off x="7010400" y="3263250"/>
            <a:ext cx="385500" cy="368400"/>
          </a:xfrm>
          <a:prstGeom prst="bentArrow">
            <a:avLst>
              <a:gd name="adj1" fmla="val 25000"/>
              <a:gd name="adj2" fmla="val 25000"/>
              <a:gd name="adj3" fmla="val 25000"/>
              <a:gd name="adj4" fmla="val 43750"/>
            </a:avLst>
          </a:prstGeom>
          <a:solidFill>
            <a:srgbClr val="00899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Narrow"/>
              <a:ea typeface="Arial Narrow"/>
              <a:cs typeface="Arial Narrow"/>
              <a:sym typeface="Arial Narrow"/>
            </a:endParaRPr>
          </a:p>
        </p:txBody>
      </p:sp>
      <p:sp>
        <p:nvSpPr>
          <p:cNvPr id="243" name="Google Shape;243;p23"/>
          <p:cNvSpPr/>
          <p:nvPr/>
        </p:nvSpPr>
        <p:spPr>
          <a:xfrm rot="10800000" flipH="1">
            <a:off x="8569942" y="3566713"/>
            <a:ext cx="385500" cy="368400"/>
          </a:xfrm>
          <a:prstGeom prst="bentArrow">
            <a:avLst>
              <a:gd name="adj1" fmla="val 25000"/>
              <a:gd name="adj2" fmla="val 25000"/>
              <a:gd name="adj3" fmla="val 25000"/>
              <a:gd name="adj4" fmla="val 43750"/>
            </a:avLst>
          </a:prstGeom>
          <a:solidFill>
            <a:srgbClr val="00899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Narrow"/>
              <a:ea typeface="Arial Narrow"/>
              <a:cs typeface="Arial Narrow"/>
              <a:sym typeface="Arial Narrow"/>
            </a:endParaRPr>
          </a:p>
        </p:txBody>
      </p:sp>
      <p:sp>
        <p:nvSpPr>
          <p:cNvPr id="244" name="Google Shape;244;p23"/>
          <p:cNvSpPr/>
          <p:nvPr/>
        </p:nvSpPr>
        <p:spPr>
          <a:xfrm rot="10800000" flipH="1">
            <a:off x="4018350" y="4894375"/>
            <a:ext cx="356700" cy="1407000"/>
          </a:xfrm>
          <a:prstGeom prst="bentArrow">
            <a:avLst>
              <a:gd name="adj1" fmla="val 25000"/>
              <a:gd name="adj2" fmla="val 25000"/>
              <a:gd name="adj3" fmla="val 25000"/>
              <a:gd name="adj4" fmla="val 43750"/>
            </a:avLst>
          </a:prstGeom>
          <a:solidFill>
            <a:srgbClr val="00899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Narrow"/>
              <a:ea typeface="Arial Narrow"/>
              <a:cs typeface="Arial Narrow"/>
              <a:sym typeface="Arial Narrow"/>
            </a:endParaRPr>
          </a:p>
        </p:txBody>
      </p:sp>
      <p:sp>
        <p:nvSpPr>
          <p:cNvPr id="245" name="Google Shape;245;p23"/>
          <p:cNvSpPr/>
          <p:nvPr/>
        </p:nvSpPr>
        <p:spPr>
          <a:xfrm rot="5400000">
            <a:off x="8613800" y="2502813"/>
            <a:ext cx="3305400" cy="296700"/>
          </a:xfrm>
          <a:prstGeom prst="uturnArrow">
            <a:avLst>
              <a:gd name="adj1" fmla="val 26192"/>
              <a:gd name="adj2" fmla="val 18107"/>
              <a:gd name="adj3" fmla="val 65279"/>
              <a:gd name="adj4" fmla="val 43750"/>
              <a:gd name="adj5" fmla="val 91471"/>
            </a:avLst>
          </a:prstGeom>
          <a:solidFill>
            <a:srgbClr val="00899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Narrow"/>
              <a:ea typeface="Arial Narrow"/>
              <a:cs typeface="Arial Narrow"/>
              <a:sym typeface="Arial Narrow"/>
            </a:endParaRPr>
          </a:p>
        </p:txBody>
      </p:sp>
      <p:sp>
        <p:nvSpPr>
          <p:cNvPr id="246" name="Google Shape;246;p23"/>
          <p:cNvSpPr txBox="1"/>
          <p:nvPr/>
        </p:nvSpPr>
        <p:spPr>
          <a:xfrm>
            <a:off x="7559040" y="1905000"/>
            <a:ext cx="841200" cy="54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a:solidFill>
                  <a:srgbClr val="00467F"/>
                </a:solidFill>
                <a:latin typeface="Arial Narrow"/>
                <a:ea typeface="Arial Narrow"/>
                <a:cs typeface="Arial Narrow"/>
                <a:sym typeface="Arial Narrow"/>
              </a:rPr>
              <a:t>Natural mortality </a:t>
            </a:r>
            <a:endParaRPr sz="1600">
              <a:solidFill>
                <a:srgbClr val="00467F"/>
              </a:solidFill>
              <a:latin typeface="Arial Narrow"/>
              <a:ea typeface="Arial Narrow"/>
              <a:cs typeface="Arial Narrow"/>
              <a:sym typeface="Arial Narrow"/>
            </a:endParaRPr>
          </a:p>
          <a:p>
            <a:pPr marL="0" lvl="0" indent="0" algn="l" rtl="0">
              <a:spcBef>
                <a:spcPts val="0"/>
              </a:spcBef>
              <a:spcAft>
                <a:spcPts val="0"/>
              </a:spcAft>
              <a:buNone/>
            </a:pPr>
            <a:endParaRPr sz="2000">
              <a:solidFill>
                <a:srgbClr val="00467F"/>
              </a:solidFill>
              <a:latin typeface="Arial Narrow"/>
              <a:ea typeface="Arial Narrow"/>
              <a:cs typeface="Arial Narrow"/>
              <a:sym typeface="Arial Narrow"/>
            </a:endParaRPr>
          </a:p>
        </p:txBody>
      </p:sp>
      <p:sp>
        <p:nvSpPr>
          <p:cNvPr id="247" name="Google Shape;247;p23"/>
          <p:cNvSpPr/>
          <p:nvPr/>
        </p:nvSpPr>
        <p:spPr>
          <a:xfrm rot="10800000">
            <a:off x="10085832" y="1270475"/>
            <a:ext cx="329100" cy="337800"/>
          </a:xfrm>
          <a:prstGeom prst="bentArrow">
            <a:avLst>
              <a:gd name="adj1" fmla="val 25000"/>
              <a:gd name="adj2" fmla="val 25000"/>
              <a:gd name="adj3" fmla="val 25000"/>
              <a:gd name="adj4" fmla="val 43750"/>
            </a:avLst>
          </a:prstGeom>
          <a:solidFill>
            <a:srgbClr val="00899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Narrow"/>
              <a:ea typeface="Arial Narrow"/>
              <a:cs typeface="Arial Narrow"/>
              <a:sym typeface="Arial Narrow"/>
            </a:endParaRPr>
          </a:p>
        </p:txBody>
      </p:sp>
      <p:sp>
        <p:nvSpPr>
          <p:cNvPr id="248" name="Google Shape;248;p23"/>
          <p:cNvSpPr txBox="1"/>
          <p:nvPr/>
        </p:nvSpPr>
        <p:spPr>
          <a:xfrm>
            <a:off x="9344563" y="1239875"/>
            <a:ext cx="868200" cy="56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a:solidFill>
                  <a:srgbClr val="00467F"/>
                </a:solidFill>
                <a:latin typeface="Arial Narrow"/>
                <a:ea typeface="Arial Narrow"/>
                <a:cs typeface="Arial Narrow"/>
                <a:sym typeface="Arial Narrow"/>
              </a:rPr>
              <a:t>Natural mortality </a:t>
            </a:r>
            <a:endParaRPr sz="1600">
              <a:solidFill>
                <a:srgbClr val="00467F"/>
              </a:solidFill>
              <a:latin typeface="Arial Narrow"/>
              <a:ea typeface="Arial Narrow"/>
              <a:cs typeface="Arial Narrow"/>
              <a:sym typeface="Arial Narrow"/>
            </a:endParaRPr>
          </a:p>
          <a:p>
            <a:pPr marL="0" lvl="0" indent="0" algn="l" rtl="0">
              <a:spcBef>
                <a:spcPts val="0"/>
              </a:spcBef>
              <a:spcAft>
                <a:spcPts val="0"/>
              </a:spcAft>
              <a:buNone/>
            </a:pPr>
            <a:endParaRPr sz="2000">
              <a:solidFill>
                <a:srgbClr val="00467F"/>
              </a:solidFill>
              <a:latin typeface="Arial Narrow"/>
              <a:ea typeface="Arial Narrow"/>
              <a:cs typeface="Arial Narrow"/>
              <a:sym typeface="Arial Narrow"/>
            </a:endParaRPr>
          </a:p>
        </p:txBody>
      </p:sp>
      <p:pic>
        <p:nvPicPr>
          <p:cNvPr id="249" name="Google Shape;249;p23"/>
          <p:cNvPicPr preferRelativeResize="0"/>
          <p:nvPr/>
        </p:nvPicPr>
        <p:blipFill>
          <a:blip r:embed="rId4">
            <a:alphaModFix/>
          </a:blip>
          <a:stretch>
            <a:fillRect/>
          </a:stretch>
        </p:blipFill>
        <p:spPr>
          <a:xfrm>
            <a:off x="9049516" y="3042358"/>
            <a:ext cx="960111" cy="279675"/>
          </a:xfrm>
          <a:prstGeom prst="rect">
            <a:avLst/>
          </a:prstGeom>
          <a:noFill/>
          <a:ln>
            <a:noFill/>
          </a:ln>
        </p:spPr>
      </p:pic>
      <p:pic>
        <p:nvPicPr>
          <p:cNvPr id="250" name="Google Shape;250;p23"/>
          <p:cNvPicPr preferRelativeResize="0"/>
          <p:nvPr/>
        </p:nvPicPr>
        <p:blipFill>
          <a:blip r:embed="rId4">
            <a:alphaModFix/>
          </a:blip>
          <a:stretch>
            <a:fillRect/>
          </a:stretch>
        </p:blipFill>
        <p:spPr>
          <a:xfrm>
            <a:off x="9003792" y="3358896"/>
            <a:ext cx="1051560" cy="302849"/>
          </a:xfrm>
          <a:prstGeom prst="rect">
            <a:avLst/>
          </a:prstGeom>
          <a:noFill/>
          <a:ln>
            <a:noFill/>
          </a:ln>
        </p:spPr>
      </p:pic>
      <p:pic>
        <p:nvPicPr>
          <p:cNvPr id="251" name="Google Shape;251;p23"/>
          <p:cNvPicPr preferRelativeResize="0"/>
          <p:nvPr/>
        </p:nvPicPr>
        <p:blipFill>
          <a:blip r:embed="rId4">
            <a:alphaModFix/>
          </a:blip>
          <a:stretch>
            <a:fillRect/>
          </a:stretch>
        </p:blipFill>
        <p:spPr>
          <a:xfrm>
            <a:off x="8958072" y="3669792"/>
            <a:ext cx="1143000" cy="333375"/>
          </a:xfrm>
          <a:prstGeom prst="rect">
            <a:avLst/>
          </a:prstGeom>
          <a:noFill/>
          <a:ln>
            <a:noFill/>
          </a:ln>
        </p:spPr>
      </p:pic>
      <p:pic>
        <p:nvPicPr>
          <p:cNvPr id="252" name="Google Shape;252;p23"/>
          <p:cNvPicPr preferRelativeResize="0"/>
          <p:nvPr/>
        </p:nvPicPr>
        <p:blipFill>
          <a:blip r:embed="rId4">
            <a:alphaModFix/>
          </a:blip>
          <a:stretch>
            <a:fillRect/>
          </a:stretch>
        </p:blipFill>
        <p:spPr>
          <a:xfrm>
            <a:off x="8912352" y="4053840"/>
            <a:ext cx="1234440" cy="353873"/>
          </a:xfrm>
          <a:prstGeom prst="rect">
            <a:avLst/>
          </a:prstGeom>
          <a:noFill/>
          <a:ln>
            <a:noFill/>
          </a:ln>
        </p:spPr>
      </p:pic>
      <p:sp>
        <p:nvSpPr>
          <p:cNvPr id="253" name="Google Shape;253;p23"/>
          <p:cNvSpPr txBox="1"/>
          <p:nvPr/>
        </p:nvSpPr>
        <p:spPr>
          <a:xfrm>
            <a:off x="9350625" y="5983224"/>
            <a:ext cx="640200" cy="33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a:solidFill>
                  <a:srgbClr val="00467F"/>
                </a:solidFill>
                <a:latin typeface="Arial Narrow"/>
                <a:ea typeface="Arial Narrow"/>
                <a:cs typeface="Arial Narrow"/>
                <a:sym typeface="Arial Narrow"/>
              </a:rPr>
              <a:t>AEQ</a:t>
            </a:r>
            <a:endParaRPr sz="1600" b="1">
              <a:solidFill>
                <a:srgbClr val="00467F"/>
              </a:solidFill>
              <a:latin typeface="Arial Narrow"/>
              <a:ea typeface="Arial Narrow"/>
              <a:cs typeface="Arial Narrow"/>
              <a:sym typeface="Arial Narrow"/>
            </a:endParaRPr>
          </a:p>
          <a:p>
            <a:pPr marL="0" lvl="0" indent="0" algn="l" rtl="0">
              <a:spcBef>
                <a:spcPts val="0"/>
              </a:spcBef>
              <a:spcAft>
                <a:spcPts val="0"/>
              </a:spcAft>
              <a:buNone/>
            </a:pPr>
            <a:endParaRPr sz="2000">
              <a:solidFill>
                <a:srgbClr val="00467F"/>
              </a:solidFill>
              <a:latin typeface="Arial Narrow"/>
              <a:ea typeface="Arial Narrow"/>
              <a:cs typeface="Arial Narrow"/>
              <a:sym typeface="Arial Narrow"/>
            </a:endParaRPr>
          </a:p>
        </p:txBody>
      </p:sp>
      <p:sp>
        <p:nvSpPr>
          <p:cNvPr id="254" name="Google Shape;254;p23"/>
          <p:cNvSpPr txBox="1"/>
          <p:nvPr/>
        </p:nvSpPr>
        <p:spPr>
          <a:xfrm>
            <a:off x="9765792" y="4925288"/>
            <a:ext cx="868800" cy="56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a:solidFill>
                  <a:srgbClr val="00467F"/>
                </a:solidFill>
                <a:latin typeface="Arial Narrow"/>
                <a:ea typeface="Arial Narrow"/>
                <a:cs typeface="Arial Narrow"/>
                <a:sym typeface="Arial Narrow"/>
              </a:rPr>
              <a:t>Directed Harvest</a:t>
            </a:r>
            <a:endParaRPr sz="1600">
              <a:solidFill>
                <a:srgbClr val="00467F"/>
              </a:solidFill>
              <a:latin typeface="Arial Narrow"/>
              <a:ea typeface="Arial Narrow"/>
              <a:cs typeface="Arial Narrow"/>
              <a:sym typeface="Arial Narrow"/>
            </a:endParaRPr>
          </a:p>
          <a:p>
            <a:pPr marL="0" lvl="0" indent="0" algn="l" rtl="0">
              <a:spcBef>
                <a:spcPts val="0"/>
              </a:spcBef>
              <a:spcAft>
                <a:spcPts val="0"/>
              </a:spcAft>
              <a:buNone/>
            </a:pPr>
            <a:endParaRPr sz="2000">
              <a:solidFill>
                <a:srgbClr val="00467F"/>
              </a:solidFill>
              <a:latin typeface="Arial Narrow"/>
              <a:ea typeface="Arial Narrow"/>
              <a:cs typeface="Arial Narrow"/>
              <a:sym typeface="Arial Narrow"/>
            </a:endParaRPr>
          </a:p>
        </p:txBody>
      </p:sp>
      <p:pic>
        <p:nvPicPr>
          <p:cNvPr id="255" name="Google Shape;255;p23"/>
          <p:cNvPicPr preferRelativeResize="0"/>
          <p:nvPr/>
        </p:nvPicPr>
        <p:blipFill>
          <a:blip r:embed="rId4">
            <a:alphaModFix/>
          </a:blip>
          <a:stretch>
            <a:fillRect/>
          </a:stretch>
        </p:blipFill>
        <p:spPr>
          <a:xfrm>
            <a:off x="4333570" y="4730496"/>
            <a:ext cx="960111" cy="279675"/>
          </a:xfrm>
          <a:prstGeom prst="rect">
            <a:avLst/>
          </a:prstGeom>
          <a:noFill/>
          <a:ln>
            <a:noFill/>
          </a:ln>
        </p:spPr>
      </p:pic>
      <p:sp>
        <p:nvSpPr>
          <p:cNvPr id="256" name="Google Shape;256;p23"/>
          <p:cNvSpPr/>
          <p:nvPr/>
        </p:nvSpPr>
        <p:spPr>
          <a:xfrm>
            <a:off x="5716050" y="3102750"/>
            <a:ext cx="119700" cy="2517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Narrow"/>
              <a:ea typeface="Arial Narrow"/>
              <a:cs typeface="Arial Narrow"/>
              <a:sym typeface="Arial Narrow"/>
            </a:endParaRPr>
          </a:p>
        </p:txBody>
      </p:sp>
      <p:sp>
        <p:nvSpPr>
          <p:cNvPr id="257" name="Google Shape;257;p23"/>
          <p:cNvSpPr/>
          <p:nvPr/>
        </p:nvSpPr>
        <p:spPr>
          <a:xfrm>
            <a:off x="5711950" y="3121150"/>
            <a:ext cx="3240900" cy="177900"/>
          </a:xfrm>
          <a:prstGeom prst="rightArrow">
            <a:avLst>
              <a:gd name="adj1" fmla="val 50000"/>
              <a:gd name="adj2" fmla="val 50000"/>
            </a:avLst>
          </a:prstGeom>
          <a:solidFill>
            <a:srgbClr val="00899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Narrow"/>
              <a:ea typeface="Arial Narrow"/>
              <a:cs typeface="Arial Narrow"/>
              <a:sym typeface="Arial Narrow"/>
            </a:endParaRPr>
          </a:p>
        </p:txBody>
      </p:sp>
      <p:pic>
        <p:nvPicPr>
          <p:cNvPr id="258" name="Google Shape;258;p23"/>
          <p:cNvPicPr preferRelativeResize="0"/>
          <p:nvPr/>
        </p:nvPicPr>
        <p:blipFill>
          <a:blip r:embed="rId4">
            <a:alphaModFix/>
          </a:blip>
          <a:stretch>
            <a:fillRect/>
          </a:stretch>
        </p:blipFill>
        <p:spPr>
          <a:xfrm>
            <a:off x="5829138" y="4730496"/>
            <a:ext cx="1051560" cy="302849"/>
          </a:xfrm>
          <a:prstGeom prst="rect">
            <a:avLst/>
          </a:prstGeom>
          <a:noFill/>
          <a:ln>
            <a:noFill/>
          </a:ln>
        </p:spPr>
      </p:pic>
      <p:pic>
        <p:nvPicPr>
          <p:cNvPr id="259" name="Google Shape;259;p23"/>
          <p:cNvPicPr preferRelativeResize="0"/>
          <p:nvPr/>
        </p:nvPicPr>
        <p:blipFill>
          <a:blip r:embed="rId4">
            <a:alphaModFix/>
          </a:blip>
          <a:stretch>
            <a:fillRect/>
          </a:stretch>
        </p:blipFill>
        <p:spPr>
          <a:xfrm>
            <a:off x="7416163" y="4721352"/>
            <a:ext cx="1143000" cy="333375"/>
          </a:xfrm>
          <a:prstGeom prst="rect">
            <a:avLst/>
          </a:prstGeom>
          <a:noFill/>
          <a:ln>
            <a:noFill/>
          </a:ln>
        </p:spPr>
      </p:pic>
      <p:sp>
        <p:nvSpPr>
          <p:cNvPr id="260" name="Google Shape;260;p23"/>
          <p:cNvSpPr/>
          <p:nvPr/>
        </p:nvSpPr>
        <p:spPr>
          <a:xfrm rot="10800000">
            <a:off x="3779688" y="5072475"/>
            <a:ext cx="329100" cy="337500"/>
          </a:xfrm>
          <a:prstGeom prst="bentArrow">
            <a:avLst>
              <a:gd name="adj1" fmla="val 25000"/>
              <a:gd name="adj2" fmla="val 25000"/>
              <a:gd name="adj3" fmla="val 25000"/>
              <a:gd name="adj4" fmla="val 43750"/>
            </a:avLst>
          </a:prstGeom>
          <a:solidFill>
            <a:srgbClr val="00899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Narrow"/>
              <a:ea typeface="Arial Narrow"/>
              <a:cs typeface="Arial Narrow"/>
              <a:sym typeface="Arial Narrow"/>
            </a:endParaRPr>
          </a:p>
        </p:txBody>
      </p:sp>
      <p:sp>
        <p:nvSpPr>
          <p:cNvPr id="261" name="Google Shape;261;p23"/>
          <p:cNvSpPr/>
          <p:nvPr/>
        </p:nvSpPr>
        <p:spPr>
          <a:xfrm>
            <a:off x="5327266" y="4799090"/>
            <a:ext cx="468300" cy="177900"/>
          </a:xfrm>
          <a:prstGeom prst="rightArrow">
            <a:avLst>
              <a:gd name="adj1" fmla="val 50000"/>
              <a:gd name="adj2" fmla="val 50000"/>
            </a:avLst>
          </a:prstGeom>
          <a:solidFill>
            <a:srgbClr val="00899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Narrow"/>
              <a:ea typeface="Arial Narrow"/>
              <a:cs typeface="Arial Narrow"/>
              <a:sym typeface="Arial Narrow"/>
            </a:endParaRPr>
          </a:p>
        </p:txBody>
      </p:sp>
      <p:sp>
        <p:nvSpPr>
          <p:cNvPr id="262" name="Google Shape;262;p23"/>
          <p:cNvSpPr/>
          <p:nvPr/>
        </p:nvSpPr>
        <p:spPr>
          <a:xfrm>
            <a:off x="6914278" y="4797540"/>
            <a:ext cx="468300" cy="177900"/>
          </a:xfrm>
          <a:prstGeom prst="rightArrow">
            <a:avLst>
              <a:gd name="adj1" fmla="val 50000"/>
              <a:gd name="adj2" fmla="val 50000"/>
            </a:avLst>
          </a:prstGeom>
          <a:solidFill>
            <a:srgbClr val="00899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Narrow"/>
              <a:ea typeface="Arial Narrow"/>
              <a:cs typeface="Arial Narrow"/>
              <a:sym typeface="Arial Narrow"/>
            </a:endParaRPr>
          </a:p>
        </p:txBody>
      </p:sp>
      <p:sp>
        <p:nvSpPr>
          <p:cNvPr id="263" name="Google Shape;263;p23"/>
          <p:cNvSpPr/>
          <p:nvPr/>
        </p:nvSpPr>
        <p:spPr>
          <a:xfrm rot="10800000" flipH="1">
            <a:off x="5492496" y="4895088"/>
            <a:ext cx="356700" cy="1407000"/>
          </a:xfrm>
          <a:prstGeom prst="bentArrow">
            <a:avLst>
              <a:gd name="adj1" fmla="val 25000"/>
              <a:gd name="adj2" fmla="val 25000"/>
              <a:gd name="adj3" fmla="val 25000"/>
              <a:gd name="adj4" fmla="val 43750"/>
            </a:avLst>
          </a:prstGeom>
          <a:solidFill>
            <a:srgbClr val="00899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Narrow"/>
              <a:ea typeface="Arial Narrow"/>
              <a:cs typeface="Arial Narrow"/>
              <a:sym typeface="Arial Narrow"/>
            </a:endParaRPr>
          </a:p>
        </p:txBody>
      </p:sp>
      <p:sp>
        <p:nvSpPr>
          <p:cNvPr id="264" name="Google Shape;264;p23"/>
          <p:cNvSpPr/>
          <p:nvPr/>
        </p:nvSpPr>
        <p:spPr>
          <a:xfrm rot="10800000" flipH="1">
            <a:off x="7092696" y="4895088"/>
            <a:ext cx="356700" cy="1407000"/>
          </a:xfrm>
          <a:prstGeom prst="bentArrow">
            <a:avLst>
              <a:gd name="adj1" fmla="val 25000"/>
              <a:gd name="adj2" fmla="val 25000"/>
              <a:gd name="adj3" fmla="val 25000"/>
              <a:gd name="adj4" fmla="val 43750"/>
            </a:avLst>
          </a:prstGeom>
          <a:solidFill>
            <a:srgbClr val="00899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Narrow"/>
              <a:ea typeface="Arial Narrow"/>
              <a:cs typeface="Arial Narrow"/>
              <a:sym typeface="Arial Narrow"/>
            </a:endParaRPr>
          </a:p>
        </p:txBody>
      </p:sp>
      <p:sp>
        <p:nvSpPr>
          <p:cNvPr id="265" name="Google Shape;265;p23"/>
          <p:cNvSpPr txBox="1"/>
          <p:nvPr/>
        </p:nvSpPr>
        <p:spPr>
          <a:xfrm>
            <a:off x="4541520" y="5004816"/>
            <a:ext cx="822000" cy="56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a:solidFill>
                  <a:srgbClr val="00467F"/>
                </a:solidFill>
                <a:latin typeface="Arial Narrow"/>
                <a:ea typeface="Arial Narrow"/>
                <a:cs typeface="Arial Narrow"/>
                <a:sym typeface="Arial Narrow"/>
              </a:rPr>
              <a:t>Natural mortality </a:t>
            </a:r>
            <a:endParaRPr sz="1600">
              <a:solidFill>
                <a:srgbClr val="00467F"/>
              </a:solidFill>
              <a:latin typeface="Arial Narrow"/>
              <a:ea typeface="Arial Narrow"/>
              <a:cs typeface="Arial Narrow"/>
              <a:sym typeface="Arial Narrow"/>
            </a:endParaRPr>
          </a:p>
          <a:p>
            <a:pPr marL="0" lvl="0" indent="0" algn="l" rtl="0">
              <a:spcBef>
                <a:spcPts val="0"/>
              </a:spcBef>
              <a:spcAft>
                <a:spcPts val="0"/>
              </a:spcAft>
              <a:buNone/>
            </a:pPr>
            <a:endParaRPr sz="2000">
              <a:solidFill>
                <a:srgbClr val="00467F"/>
              </a:solidFill>
              <a:latin typeface="Arial Narrow"/>
              <a:ea typeface="Arial Narrow"/>
              <a:cs typeface="Arial Narrow"/>
              <a:sym typeface="Arial Narrow"/>
            </a:endParaRPr>
          </a:p>
        </p:txBody>
      </p:sp>
      <p:sp>
        <p:nvSpPr>
          <p:cNvPr id="266" name="Google Shape;266;p23"/>
          <p:cNvSpPr/>
          <p:nvPr/>
        </p:nvSpPr>
        <p:spPr>
          <a:xfrm rot="10800000">
            <a:off x="5251238" y="5072292"/>
            <a:ext cx="329100" cy="337500"/>
          </a:xfrm>
          <a:prstGeom prst="bentArrow">
            <a:avLst>
              <a:gd name="adj1" fmla="val 25000"/>
              <a:gd name="adj2" fmla="val 25000"/>
              <a:gd name="adj3" fmla="val 25000"/>
              <a:gd name="adj4" fmla="val 43750"/>
            </a:avLst>
          </a:prstGeom>
          <a:solidFill>
            <a:srgbClr val="00899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Narrow"/>
              <a:ea typeface="Arial Narrow"/>
              <a:cs typeface="Arial Narrow"/>
              <a:sym typeface="Arial Narrow"/>
            </a:endParaRPr>
          </a:p>
        </p:txBody>
      </p:sp>
      <p:sp>
        <p:nvSpPr>
          <p:cNvPr id="267" name="Google Shape;267;p23"/>
          <p:cNvSpPr/>
          <p:nvPr/>
        </p:nvSpPr>
        <p:spPr>
          <a:xfrm rot="10800000">
            <a:off x="6855120" y="5072292"/>
            <a:ext cx="329100" cy="337500"/>
          </a:xfrm>
          <a:prstGeom prst="bentArrow">
            <a:avLst>
              <a:gd name="adj1" fmla="val 25000"/>
              <a:gd name="adj2" fmla="val 25000"/>
              <a:gd name="adj3" fmla="val 25000"/>
              <a:gd name="adj4" fmla="val 43750"/>
            </a:avLst>
          </a:prstGeom>
          <a:solidFill>
            <a:srgbClr val="00899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Narrow"/>
              <a:ea typeface="Arial Narrow"/>
              <a:cs typeface="Arial Narrow"/>
              <a:sym typeface="Arial Narrow"/>
            </a:endParaRPr>
          </a:p>
        </p:txBody>
      </p:sp>
      <p:sp>
        <p:nvSpPr>
          <p:cNvPr id="268" name="Google Shape;268;p23"/>
          <p:cNvSpPr/>
          <p:nvPr/>
        </p:nvSpPr>
        <p:spPr>
          <a:xfrm rot="10800000">
            <a:off x="8427888" y="5072292"/>
            <a:ext cx="329100" cy="337500"/>
          </a:xfrm>
          <a:prstGeom prst="bentArrow">
            <a:avLst>
              <a:gd name="adj1" fmla="val 25000"/>
              <a:gd name="adj2" fmla="val 25000"/>
              <a:gd name="adj3" fmla="val 25000"/>
              <a:gd name="adj4" fmla="val 43750"/>
            </a:avLst>
          </a:prstGeom>
          <a:solidFill>
            <a:srgbClr val="00899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Narrow"/>
              <a:ea typeface="Arial Narrow"/>
              <a:cs typeface="Arial Narrow"/>
              <a:sym typeface="Arial Narrow"/>
            </a:endParaRPr>
          </a:p>
        </p:txBody>
      </p:sp>
      <p:sp>
        <p:nvSpPr>
          <p:cNvPr id="269" name="Google Shape;269;p23"/>
          <p:cNvSpPr/>
          <p:nvPr/>
        </p:nvSpPr>
        <p:spPr>
          <a:xfrm rot="10800000" flipH="1">
            <a:off x="8668271" y="4895088"/>
            <a:ext cx="356700" cy="1407000"/>
          </a:xfrm>
          <a:prstGeom prst="bentArrow">
            <a:avLst>
              <a:gd name="adj1" fmla="val 25000"/>
              <a:gd name="adj2" fmla="val 25000"/>
              <a:gd name="adj3" fmla="val 25000"/>
              <a:gd name="adj4" fmla="val 43750"/>
            </a:avLst>
          </a:prstGeom>
          <a:solidFill>
            <a:srgbClr val="00899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Narrow"/>
              <a:ea typeface="Arial Narrow"/>
              <a:cs typeface="Arial Narrow"/>
              <a:sym typeface="Arial Narrow"/>
            </a:endParaRPr>
          </a:p>
        </p:txBody>
      </p:sp>
      <p:sp>
        <p:nvSpPr>
          <p:cNvPr id="270" name="Google Shape;270;p23"/>
          <p:cNvSpPr txBox="1"/>
          <p:nvPr/>
        </p:nvSpPr>
        <p:spPr>
          <a:xfrm>
            <a:off x="6145483" y="5001491"/>
            <a:ext cx="822000" cy="56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a:solidFill>
                  <a:srgbClr val="00467F"/>
                </a:solidFill>
                <a:latin typeface="Arial Narrow"/>
                <a:ea typeface="Arial Narrow"/>
                <a:cs typeface="Arial Narrow"/>
                <a:sym typeface="Arial Narrow"/>
              </a:rPr>
              <a:t>Natural mortality </a:t>
            </a:r>
            <a:endParaRPr sz="1600">
              <a:solidFill>
                <a:srgbClr val="00467F"/>
              </a:solidFill>
              <a:latin typeface="Arial Narrow"/>
              <a:ea typeface="Arial Narrow"/>
              <a:cs typeface="Arial Narrow"/>
              <a:sym typeface="Arial Narrow"/>
            </a:endParaRPr>
          </a:p>
          <a:p>
            <a:pPr marL="0" lvl="0" indent="0" algn="l" rtl="0">
              <a:spcBef>
                <a:spcPts val="0"/>
              </a:spcBef>
              <a:spcAft>
                <a:spcPts val="0"/>
              </a:spcAft>
              <a:buNone/>
            </a:pPr>
            <a:endParaRPr sz="2000">
              <a:solidFill>
                <a:srgbClr val="00467F"/>
              </a:solidFill>
              <a:latin typeface="Arial Narrow"/>
              <a:ea typeface="Arial Narrow"/>
              <a:cs typeface="Arial Narrow"/>
              <a:sym typeface="Arial Narrow"/>
            </a:endParaRPr>
          </a:p>
        </p:txBody>
      </p:sp>
      <p:sp>
        <p:nvSpPr>
          <p:cNvPr id="271" name="Google Shape;271;p23"/>
          <p:cNvSpPr txBox="1"/>
          <p:nvPr/>
        </p:nvSpPr>
        <p:spPr>
          <a:xfrm>
            <a:off x="7742258" y="5004816"/>
            <a:ext cx="822000" cy="56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a:solidFill>
                  <a:srgbClr val="00467F"/>
                </a:solidFill>
                <a:latin typeface="Arial Narrow"/>
                <a:ea typeface="Arial Narrow"/>
                <a:cs typeface="Arial Narrow"/>
                <a:sym typeface="Arial Narrow"/>
              </a:rPr>
              <a:t>Natural mortality </a:t>
            </a:r>
            <a:endParaRPr sz="1600">
              <a:solidFill>
                <a:srgbClr val="00467F"/>
              </a:solidFill>
              <a:latin typeface="Arial Narrow"/>
              <a:ea typeface="Arial Narrow"/>
              <a:cs typeface="Arial Narrow"/>
              <a:sym typeface="Arial Narrow"/>
            </a:endParaRPr>
          </a:p>
          <a:p>
            <a:pPr marL="0" lvl="0" indent="0" algn="l" rtl="0">
              <a:spcBef>
                <a:spcPts val="0"/>
              </a:spcBef>
              <a:spcAft>
                <a:spcPts val="0"/>
              </a:spcAft>
              <a:buNone/>
            </a:pPr>
            <a:endParaRPr sz="2000">
              <a:solidFill>
                <a:srgbClr val="00467F"/>
              </a:solidFill>
              <a:latin typeface="Arial Narrow"/>
              <a:ea typeface="Arial Narrow"/>
              <a:cs typeface="Arial Narrow"/>
              <a:sym typeface="Arial Narrow"/>
            </a:endParaRPr>
          </a:p>
        </p:txBody>
      </p:sp>
      <p:sp>
        <p:nvSpPr>
          <p:cNvPr id="272" name="Google Shape;272;p23"/>
          <p:cNvSpPr txBox="1"/>
          <p:nvPr/>
        </p:nvSpPr>
        <p:spPr>
          <a:xfrm>
            <a:off x="3725075" y="6172224"/>
            <a:ext cx="1011300" cy="40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a:solidFill>
                  <a:srgbClr val="00467F"/>
                </a:solidFill>
                <a:latin typeface="Arial Narrow"/>
                <a:ea typeface="Arial Narrow"/>
                <a:cs typeface="Arial Narrow"/>
                <a:sym typeface="Arial Narrow"/>
              </a:rPr>
              <a:t>Maturation</a:t>
            </a:r>
            <a:endParaRPr sz="2000">
              <a:solidFill>
                <a:srgbClr val="00467F"/>
              </a:solidFill>
              <a:latin typeface="Arial Narrow"/>
              <a:ea typeface="Arial Narrow"/>
              <a:cs typeface="Arial Narrow"/>
              <a:sym typeface="Arial Narrow"/>
            </a:endParaRPr>
          </a:p>
        </p:txBody>
      </p:sp>
      <p:sp>
        <p:nvSpPr>
          <p:cNvPr id="273" name="Google Shape;273;p23"/>
          <p:cNvSpPr txBox="1"/>
          <p:nvPr/>
        </p:nvSpPr>
        <p:spPr>
          <a:xfrm>
            <a:off x="5228225" y="6172224"/>
            <a:ext cx="1011300" cy="40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a:solidFill>
                  <a:srgbClr val="00467F"/>
                </a:solidFill>
                <a:latin typeface="Arial Narrow"/>
                <a:ea typeface="Arial Narrow"/>
                <a:cs typeface="Arial Narrow"/>
                <a:sym typeface="Arial Narrow"/>
              </a:rPr>
              <a:t>Maturation</a:t>
            </a:r>
            <a:endParaRPr sz="2000">
              <a:solidFill>
                <a:srgbClr val="00467F"/>
              </a:solidFill>
              <a:latin typeface="Arial Narrow"/>
              <a:ea typeface="Arial Narrow"/>
              <a:cs typeface="Arial Narrow"/>
              <a:sym typeface="Arial Narrow"/>
            </a:endParaRPr>
          </a:p>
        </p:txBody>
      </p:sp>
      <p:sp>
        <p:nvSpPr>
          <p:cNvPr id="274" name="Google Shape;274;p23"/>
          <p:cNvSpPr txBox="1"/>
          <p:nvPr/>
        </p:nvSpPr>
        <p:spPr>
          <a:xfrm>
            <a:off x="6826750" y="6173624"/>
            <a:ext cx="1011300" cy="40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a:solidFill>
                  <a:srgbClr val="00467F"/>
                </a:solidFill>
                <a:latin typeface="Arial Narrow"/>
                <a:ea typeface="Arial Narrow"/>
                <a:cs typeface="Arial Narrow"/>
                <a:sym typeface="Arial Narrow"/>
              </a:rPr>
              <a:t>Maturation</a:t>
            </a:r>
            <a:endParaRPr sz="2000">
              <a:solidFill>
                <a:srgbClr val="00467F"/>
              </a:solidFill>
              <a:latin typeface="Arial Narrow"/>
              <a:ea typeface="Arial Narrow"/>
              <a:cs typeface="Arial Narrow"/>
              <a:sym typeface="Arial Narrow"/>
            </a:endParaRPr>
          </a:p>
        </p:txBody>
      </p:sp>
      <p:sp>
        <p:nvSpPr>
          <p:cNvPr id="275" name="Google Shape;275;p23"/>
          <p:cNvSpPr txBox="1"/>
          <p:nvPr/>
        </p:nvSpPr>
        <p:spPr>
          <a:xfrm>
            <a:off x="8425275" y="6142574"/>
            <a:ext cx="1011300" cy="40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a:solidFill>
                  <a:srgbClr val="00467F"/>
                </a:solidFill>
                <a:latin typeface="Arial Narrow"/>
                <a:ea typeface="Arial Narrow"/>
                <a:cs typeface="Arial Narrow"/>
                <a:sym typeface="Arial Narrow"/>
              </a:rPr>
              <a:t>Maturation</a:t>
            </a:r>
            <a:endParaRPr sz="2000">
              <a:solidFill>
                <a:srgbClr val="00467F"/>
              </a:solidFill>
              <a:latin typeface="Arial Narrow"/>
              <a:ea typeface="Arial Narrow"/>
              <a:cs typeface="Arial Narrow"/>
              <a:sym typeface="Arial Narrow"/>
            </a:endParaRPr>
          </a:p>
        </p:txBody>
      </p:sp>
      <p:sp>
        <p:nvSpPr>
          <p:cNvPr id="276" name="Google Shape;276;p23"/>
          <p:cNvSpPr/>
          <p:nvPr/>
        </p:nvSpPr>
        <p:spPr>
          <a:xfrm>
            <a:off x="4266975" y="6094375"/>
            <a:ext cx="177900" cy="2076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Narrow"/>
              <a:ea typeface="Arial Narrow"/>
              <a:cs typeface="Arial Narrow"/>
              <a:sym typeface="Arial Narrow"/>
            </a:endParaRPr>
          </a:p>
        </p:txBody>
      </p:sp>
      <p:sp>
        <p:nvSpPr>
          <p:cNvPr id="277" name="Google Shape;277;p23"/>
          <p:cNvSpPr/>
          <p:nvPr/>
        </p:nvSpPr>
        <p:spPr>
          <a:xfrm>
            <a:off x="5746700" y="6103900"/>
            <a:ext cx="177900" cy="2076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Narrow"/>
              <a:ea typeface="Arial Narrow"/>
              <a:cs typeface="Arial Narrow"/>
              <a:sym typeface="Arial Narrow"/>
            </a:endParaRPr>
          </a:p>
        </p:txBody>
      </p:sp>
      <p:sp>
        <p:nvSpPr>
          <p:cNvPr id="278" name="Google Shape;278;p23"/>
          <p:cNvSpPr/>
          <p:nvPr/>
        </p:nvSpPr>
        <p:spPr>
          <a:xfrm>
            <a:off x="7331575" y="6120384"/>
            <a:ext cx="177900" cy="2076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Narrow"/>
              <a:ea typeface="Arial Narrow"/>
              <a:cs typeface="Arial Narrow"/>
              <a:sym typeface="Arial Narrow"/>
            </a:endParaRPr>
          </a:p>
        </p:txBody>
      </p:sp>
      <p:sp>
        <p:nvSpPr>
          <p:cNvPr id="279" name="Google Shape;279;p23"/>
          <p:cNvSpPr/>
          <p:nvPr/>
        </p:nvSpPr>
        <p:spPr>
          <a:xfrm>
            <a:off x="8916450" y="6094384"/>
            <a:ext cx="177900" cy="2076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Narrow"/>
              <a:ea typeface="Arial Narrow"/>
              <a:cs typeface="Arial Narrow"/>
              <a:sym typeface="Arial Narrow"/>
            </a:endParaRPr>
          </a:p>
        </p:txBody>
      </p:sp>
      <p:sp>
        <p:nvSpPr>
          <p:cNvPr id="280" name="Google Shape;280;p23"/>
          <p:cNvSpPr/>
          <p:nvPr/>
        </p:nvSpPr>
        <p:spPr>
          <a:xfrm>
            <a:off x="4266972" y="6120375"/>
            <a:ext cx="5055000" cy="177900"/>
          </a:xfrm>
          <a:prstGeom prst="rightArrow">
            <a:avLst>
              <a:gd name="adj1" fmla="val 50000"/>
              <a:gd name="adj2" fmla="val 50000"/>
            </a:avLst>
          </a:prstGeom>
          <a:solidFill>
            <a:srgbClr val="00899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Narrow"/>
              <a:ea typeface="Arial Narrow"/>
              <a:cs typeface="Arial Narrow"/>
              <a:sym typeface="Arial Narrow"/>
            </a:endParaRPr>
          </a:p>
        </p:txBody>
      </p:sp>
      <p:sp>
        <p:nvSpPr>
          <p:cNvPr id="281" name="Google Shape;281;p23"/>
          <p:cNvSpPr/>
          <p:nvPr/>
        </p:nvSpPr>
        <p:spPr>
          <a:xfrm>
            <a:off x="7238775" y="3427375"/>
            <a:ext cx="177900" cy="2076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Narrow"/>
              <a:ea typeface="Arial Narrow"/>
              <a:cs typeface="Arial Narrow"/>
              <a:sym typeface="Arial Narrow"/>
            </a:endParaRPr>
          </a:p>
        </p:txBody>
      </p:sp>
      <p:sp>
        <p:nvSpPr>
          <p:cNvPr id="282" name="Google Shape;282;p23"/>
          <p:cNvSpPr/>
          <p:nvPr/>
        </p:nvSpPr>
        <p:spPr>
          <a:xfrm>
            <a:off x="7184225" y="3450325"/>
            <a:ext cx="1758300" cy="177900"/>
          </a:xfrm>
          <a:prstGeom prst="rightArrow">
            <a:avLst>
              <a:gd name="adj1" fmla="val 50000"/>
              <a:gd name="adj2" fmla="val 50000"/>
            </a:avLst>
          </a:prstGeom>
          <a:solidFill>
            <a:srgbClr val="00899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Narrow"/>
              <a:ea typeface="Arial Narrow"/>
              <a:cs typeface="Arial Narrow"/>
              <a:sym typeface="Arial Narrow"/>
            </a:endParaRPr>
          </a:p>
        </p:txBody>
      </p:sp>
      <p:sp>
        <p:nvSpPr>
          <p:cNvPr id="283" name="Google Shape;283;p23"/>
          <p:cNvSpPr txBox="1"/>
          <p:nvPr/>
        </p:nvSpPr>
        <p:spPr>
          <a:xfrm>
            <a:off x="7579363" y="3567562"/>
            <a:ext cx="1011300" cy="40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a:solidFill>
                  <a:srgbClr val="00467F"/>
                </a:solidFill>
                <a:latin typeface="Arial Narrow"/>
                <a:ea typeface="Arial Narrow"/>
                <a:cs typeface="Arial Narrow"/>
                <a:sym typeface="Arial Narrow"/>
              </a:rPr>
              <a:t>Maturation</a:t>
            </a:r>
            <a:endParaRPr sz="2000">
              <a:solidFill>
                <a:srgbClr val="00467F"/>
              </a:solidFill>
              <a:latin typeface="Arial Narrow"/>
              <a:ea typeface="Arial Narrow"/>
              <a:cs typeface="Arial Narrow"/>
              <a:sym typeface="Arial Narrow"/>
            </a:endParaRPr>
          </a:p>
        </p:txBody>
      </p:sp>
      <p:sp>
        <p:nvSpPr>
          <p:cNvPr id="284" name="Google Shape;284;p23"/>
          <p:cNvSpPr txBox="1"/>
          <p:nvPr/>
        </p:nvSpPr>
        <p:spPr>
          <a:xfrm>
            <a:off x="7579363" y="3185160"/>
            <a:ext cx="1011300" cy="40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a:solidFill>
                  <a:srgbClr val="00467F"/>
                </a:solidFill>
                <a:latin typeface="Arial Narrow"/>
                <a:ea typeface="Arial Narrow"/>
                <a:cs typeface="Arial Narrow"/>
                <a:sym typeface="Arial Narrow"/>
              </a:rPr>
              <a:t>Maturation</a:t>
            </a:r>
            <a:endParaRPr sz="2000">
              <a:solidFill>
                <a:srgbClr val="00467F"/>
              </a:solidFill>
              <a:latin typeface="Arial Narrow"/>
              <a:ea typeface="Arial Narrow"/>
              <a:cs typeface="Arial Narrow"/>
              <a:sym typeface="Arial Narrow"/>
            </a:endParaRPr>
          </a:p>
        </p:txBody>
      </p:sp>
      <p:sp>
        <p:nvSpPr>
          <p:cNvPr id="285" name="Google Shape;285;p23"/>
          <p:cNvSpPr txBox="1"/>
          <p:nvPr/>
        </p:nvSpPr>
        <p:spPr>
          <a:xfrm>
            <a:off x="7579375" y="2835162"/>
            <a:ext cx="1011300" cy="40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a:solidFill>
                  <a:srgbClr val="00467F"/>
                </a:solidFill>
                <a:latin typeface="Arial Narrow"/>
                <a:ea typeface="Arial Narrow"/>
                <a:cs typeface="Arial Narrow"/>
                <a:sym typeface="Arial Narrow"/>
              </a:rPr>
              <a:t>Maturation</a:t>
            </a:r>
            <a:endParaRPr sz="2000">
              <a:solidFill>
                <a:srgbClr val="00467F"/>
              </a:solidFill>
              <a:latin typeface="Arial Narrow"/>
              <a:ea typeface="Arial Narrow"/>
              <a:cs typeface="Arial Narrow"/>
              <a:sym typeface="Arial Narrow"/>
            </a:endParaRPr>
          </a:p>
        </p:txBody>
      </p:sp>
      <p:sp>
        <p:nvSpPr>
          <p:cNvPr id="286" name="Google Shape;286;p23"/>
          <p:cNvSpPr txBox="1"/>
          <p:nvPr/>
        </p:nvSpPr>
        <p:spPr>
          <a:xfrm rot="-5400000">
            <a:off x="9633325" y="2013887"/>
            <a:ext cx="1011300" cy="40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a:solidFill>
                  <a:srgbClr val="00467F"/>
                </a:solidFill>
                <a:latin typeface="Arial Narrow"/>
                <a:ea typeface="Arial Narrow"/>
                <a:cs typeface="Arial Narrow"/>
                <a:sym typeface="Arial Narrow"/>
              </a:rPr>
              <a:t>Maturation</a:t>
            </a:r>
            <a:endParaRPr sz="2000">
              <a:solidFill>
                <a:srgbClr val="00467F"/>
              </a:solidFill>
              <a:latin typeface="Arial Narrow"/>
              <a:ea typeface="Arial Narrow"/>
              <a:cs typeface="Arial Narrow"/>
              <a:sym typeface="Arial Narrow"/>
            </a:endParaRPr>
          </a:p>
        </p:txBody>
      </p:sp>
      <p:sp>
        <p:nvSpPr>
          <p:cNvPr id="287" name="Google Shape;287;p23"/>
          <p:cNvSpPr/>
          <p:nvPr/>
        </p:nvSpPr>
        <p:spPr>
          <a:xfrm>
            <a:off x="9448575" y="5103775"/>
            <a:ext cx="209700" cy="2076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Narrow"/>
              <a:ea typeface="Arial Narrow"/>
              <a:cs typeface="Arial Narrow"/>
              <a:sym typeface="Arial Narrow"/>
            </a:endParaRPr>
          </a:p>
        </p:txBody>
      </p:sp>
      <p:sp>
        <p:nvSpPr>
          <p:cNvPr id="288" name="Google Shape;288;p23"/>
          <p:cNvSpPr/>
          <p:nvPr/>
        </p:nvSpPr>
        <p:spPr>
          <a:xfrm rot="10800000">
            <a:off x="1429050" y="5072625"/>
            <a:ext cx="8180100" cy="794700"/>
          </a:xfrm>
          <a:prstGeom prst="uturnArrow">
            <a:avLst>
              <a:gd name="adj1" fmla="val 12259"/>
              <a:gd name="adj2" fmla="val 13752"/>
              <a:gd name="adj3" fmla="val 17058"/>
              <a:gd name="adj4" fmla="val 43750"/>
              <a:gd name="adj5" fmla="val 100000"/>
            </a:avLst>
          </a:prstGeom>
          <a:solidFill>
            <a:srgbClr val="00899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Narrow"/>
              <a:ea typeface="Arial Narrow"/>
              <a:cs typeface="Arial Narrow"/>
              <a:sym typeface="Arial Narrow"/>
            </a:endParaRPr>
          </a:p>
        </p:txBody>
      </p:sp>
      <p:sp>
        <p:nvSpPr>
          <p:cNvPr id="289" name="Google Shape;289;p23"/>
          <p:cNvSpPr/>
          <p:nvPr/>
        </p:nvSpPr>
        <p:spPr>
          <a:xfrm rot="10800000" flipH="1">
            <a:off x="9525000" y="4956550"/>
            <a:ext cx="329100" cy="387300"/>
          </a:xfrm>
          <a:prstGeom prst="bentArrow">
            <a:avLst>
              <a:gd name="adj1" fmla="val 25000"/>
              <a:gd name="adj2" fmla="val 25000"/>
              <a:gd name="adj3" fmla="val 25000"/>
              <a:gd name="adj4" fmla="val 43750"/>
            </a:avLst>
          </a:prstGeom>
          <a:solidFill>
            <a:srgbClr val="00899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Narrow"/>
              <a:ea typeface="Arial Narrow"/>
              <a:cs typeface="Arial Narrow"/>
              <a:sym typeface="Arial Narrow"/>
            </a:endParaRPr>
          </a:p>
        </p:txBody>
      </p:sp>
      <p:sp>
        <p:nvSpPr>
          <p:cNvPr id="290" name="Google Shape;290;p23"/>
          <p:cNvSpPr/>
          <p:nvPr/>
        </p:nvSpPr>
        <p:spPr>
          <a:xfrm>
            <a:off x="1429050" y="5059675"/>
            <a:ext cx="228300" cy="2517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Narrow"/>
              <a:ea typeface="Arial Narrow"/>
              <a:cs typeface="Arial Narrow"/>
              <a:sym typeface="Arial Narrow"/>
            </a:endParaRPr>
          </a:p>
        </p:txBody>
      </p:sp>
      <p:sp>
        <p:nvSpPr>
          <p:cNvPr id="291" name="Google Shape;291;p23"/>
          <p:cNvSpPr/>
          <p:nvPr/>
        </p:nvSpPr>
        <p:spPr>
          <a:xfrm>
            <a:off x="1490472" y="2069592"/>
            <a:ext cx="375000" cy="3393000"/>
          </a:xfrm>
          <a:prstGeom prst="bentArrow">
            <a:avLst>
              <a:gd name="adj1" fmla="val 25000"/>
              <a:gd name="adj2" fmla="val 25000"/>
              <a:gd name="adj3" fmla="val 25000"/>
              <a:gd name="adj4" fmla="val 43750"/>
            </a:avLst>
          </a:prstGeom>
          <a:solidFill>
            <a:srgbClr val="00899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Narrow"/>
              <a:ea typeface="Arial Narrow"/>
              <a:cs typeface="Arial Narrow"/>
              <a:sym typeface="Arial Narrow"/>
            </a:endParaRPr>
          </a:p>
        </p:txBody>
      </p:sp>
      <p:sp>
        <p:nvSpPr>
          <p:cNvPr id="292" name="Google Shape;292;p23"/>
          <p:cNvSpPr/>
          <p:nvPr/>
        </p:nvSpPr>
        <p:spPr>
          <a:xfrm>
            <a:off x="10145950" y="4012575"/>
            <a:ext cx="296700" cy="4050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Narrow"/>
              <a:ea typeface="Arial Narrow"/>
              <a:cs typeface="Arial Narrow"/>
              <a:sym typeface="Arial Narrow"/>
            </a:endParaRPr>
          </a:p>
        </p:txBody>
      </p:sp>
      <p:sp>
        <p:nvSpPr>
          <p:cNvPr id="293" name="Google Shape;293;p23"/>
          <p:cNvSpPr/>
          <p:nvPr/>
        </p:nvSpPr>
        <p:spPr>
          <a:xfrm rot="10800000">
            <a:off x="10122408" y="3907525"/>
            <a:ext cx="292500" cy="419400"/>
          </a:xfrm>
          <a:prstGeom prst="bentArrow">
            <a:avLst>
              <a:gd name="adj1" fmla="val 25000"/>
              <a:gd name="adj2" fmla="val 25000"/>
              <a:gd name="adj3" fmla="val 25000"/>
              <a:gd name="adj4" fmla="val 43750"/>
            </a:avLst>
          </a:prstGeom>
          <a:solidFill>
            <a:srgbClr val="00899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Narrow"/>
              <a:ea typeface="Arial Narrow"/>
              <a:cs typeface="Arial Narrow"/>
              <a:sym typeface="Arial Narrow"/>
            </a:endParaRPr>
          </a:p>
        </p:txBody>
      </p:sp>
      <p:sp>
        <p:nvSpPr>
          <p:cNvPr id="294" name="Google Shape;294;p23"/>
          <p:cNvSpPr txBox="1"/>
          <p:nvPr/>
        </p:nvSpPr>
        <p:spPr>
          <a:xfrm>
            <a:off x="379974" y="6245637"/>
            <a:ext cx="26625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DeFilippo et al. in progress</a:t>
            </a:r>
            <a:endParaRPr/>
          </a:p>
        </p:txBody>
      </p:sp>
      <p:sp>
        <p:nvSpPr>
          <p:cNvPr id="124" name="Google Shape;211;p23">
            <a:extLst>
              <a:ext uri="{FF2B5EF4-FFF2-40B4-BE49-F238E27FC236}">
                <a16:creationId xmlns:a16="http://schemas.microsoft.com/office/drawing/2014/main" id="{194DD0D4-70C5-43A7-95CC-D6E8048FDE63}"/>
              </a:ext>
            </a:extLst>
          </p:cNvPr>
          <p:cNvSpPr txBox="1"/>
          <p:nvPr/>
        </p:nvSpPr>
        <p:spPr>
          <a:xfrm>
            <a:off x="1137474" y="118308"/>
            <a:ext cx="1905000" cy="33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dirty="0">
                <a:solidFill>
                  <a:srgbClr val="00467F"/>
                </a:solidFill>
                <a:latin typeface="Arial Narrow"/>
                <a:ea typeface="Arial Narrow"/>
                <a:cs typeface="Arial Narrow"/>
                <a:sym typeface="Arial Narrow"/>
              </a:rPr>
              <a:t>Juvenile population</a:t>
            </a:r>
            <a:endParaRPr sz="1600" b="1" dirty="0">
              <a:solidFill>
                <a:srgbClr val="00467F"/>
              </a:solidFill>
              <a:latin typeface="Arial Narrow"/>
              <a:ea typeface="Arial Narrow"/>
              <a:cs typeface="Arial Narrow"/>
              <a:sym typeface="Arial Narrow"/>
            </a:endParaRPr>
          </a:p>
          <a:p>
            <a:pPr marL="0" lvl="0" indent="0" algn="l" rtl="0">
              <a:spcBef>
                <a:spcPts val="0"/>
              </a:spcBef>
              <a:spcAft>
                <a:spcPts val="0"/>
              </a:spcAft>
              <a:buNone/>
            </a:pPr>
            <a:endParaRPr sz="2000" dirty="0">
              <a:solidFill>
                <a:srgbClr val="00467F"/>
              </a:solidFill>
              <a:latin typeface="Arial Narrow"/>
              <a:ea typeface="Arial Narrow"/>
              <a:cs typeface="Arial Narrow"/>
              <a:sym typeface="Arial Narrow"/>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4"/>
          <p:cNvSpPr txBox="1">
            <a:spLocks noGrp="1"/>
          </p:cNvSpPr>
          <p:nvPr>
            <p:ph type="subTitle" idx="1"/>
          </p:nvPr>
        </p:nvSpPr>
        <p:spPr>
          <a:xfrm>
            <a:off x="1631577" y="178031"/>
            <a:ext cx="10425900" cy="745200"/>
          </a:xfrm>
          <a:prstGeom prst="rect">
            <a:avLst/>
          </a:prstGeom>
          <a:noFill/>
          <a:ln>
            <a:noFill/>
          </a:ln>
        </p:spPr>
        <p:txBody>
          <a:bodyPr spcFirstLastPara="1" wrap="square" lIns="0" tIns="0" rIns="0" bIns="0" anchor="t" anchorCtr="0">
            <a:noAutofit/>
          </a:bodyPr>
          <a:lstStyle/>
          <a:p>
            <a:pPr marL="457200" lvl="0" indent="0" algn="l" rtl="0">
              <a:lnSpc>
                <a:spcPct val="100000"/>
              </a:lnSpc>
              <a:spcBef>
                <a:spcPts val="0"/>
              </a:spcBef>
              <a:spcAft>
                <a:spcPts val="0"/>
              </a:spcAft>
              <a:buNone/>
            </a:pPr>
            <a:r>
              <a:rPr lang="en-US" sz="3800">
                <a:solidFill>
                  <a:schemeClr val="dk1"/>
                </a:solidFill>
                <a:latin typeface="Calibri"/>
                <a:ea typeface="Calibri"/>
                <a:cs typeface="Calibri"/>
                <a:sym typeface="Calibri"/>
              </a:rPr>
              <a:t>Improved stock identification methods</a:t>
            </a:r>
            <a:endParaRPr sz="2800">
              <a:solidFill>
                <a:schemeClr val="dk1"/>
              </a:solidFill>
              <a:latin typeface="Arial"/>
              <a:ea typeface="Arial"/>
              <a:cs typeface="Arial"/>
              <a:sym typeface="Arial"/>
            </a:endParaRPr>
          </a:p>
          <a:p>
            <a:pPr marL="228600" lvl="0" indent="-228600" algn="l" rtl="0">
              <a:lnSpc>
                <a:spcPct val="95000"/>
              </a:lnSpc>
              <a:spcBef>
                <a:spcPts val="1400"/>
              </a:spcBef>
              <a:spcAft>
                <a:spcPts val="0"/>
              </a:spcAft>
              <a:buClr>
                <a:schemeClr val="dk1"/>
              </a:buClr>
              <a:buSzPts val="1466"/>
              <a:buNone/>
            </a:pPr>
            <a:endParaRPr sz="6300">
              <a:solidFill>
                <a:schemeClr val="dk1"/>
              </a:solidFill>
            </a:endParaRPr>
          </a:p>
        </p:txBody>
      </p:sp>
      <p:sp>
        <p:nvSpPr>
          <p:cNvPr id="300" name="Google Shape;300;p24" descr="Salmon Shark Species Profile, Alaska Department of Fish and Game"/>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1" name="Google Shape;301;p24" descr="Salmon Shark Species Profile, Alaska Department of Fish and Game"/>
          <p:cNvSpPr/>
          <p:nvPr/>
        </p:nvSpPr>
        <p:spPr>
          <a:xfrm>
            <a:off x="7584142" y="4468272"/>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2" name="Google Shape;302;p24"/>
          <p:cNvSpPr txBox="1"/>
          <p:nvPr/>
        </p:nvSpPr>
        <p:spPr>
          <a:xfrm>
            <a:off x="654425" y="6368775"/>
            <a:ext cx="6929700" cy="738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Contact: </a:t>
            </a:r>
            <a:r>
              <a:rPr lang="en-US" sz="2400" u="sng">
                <a:solidFill>
                  <a:schemeClr val="hlink"/>
                </a:solidFill>
                <a:latin typeface="Calibri"/>
                <a:ea typeface="Calibri"/>
                <a:cs typeface="Calibri"/>
                <a:sym typeface="Calibri"/>
                <a:hlinkClick r:id="rId3"/>
              </a:rPr>
              <a:t>wes.larson@noaa.gov</a:t>
            </a:r>
            <a:r>
              <a:rPr lang="en-US" sz="2400">
                <a:solidFill>
                  <a:schemeClr val="dk1"/>
                </a:solidFill>
                <a:latin typeface="Calibri"/>
                <a:ea typeface="Calibri"/>
                <a:cs typeface="Calibri"/>
                <a:sym typeface="Calibri"/>
              </a:rPr>
              <a:t> with questions</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03" name="Google Shape;303;p24"/>
          <p:cNvPicPr preferRelativeResize="0"/>
          <p:nvPr/>
        </p:nvPicPr>
        <p:blipFill>
          <a:blip r:embed="rId4">
            <a:alphaModFix/>
          </a:blip>
          <a:stretch>
            <a:fillRect/>
          </a:stretch>
        </p:blipFill>
        <p:spPr>
          <a:xfrm>
            <a:off x="864525" y="1033408"/>
            <a:ext cx="5232101" cy="3893133"/>
          </a:xfrm>
          <a:prstGeom prst="rect">
            <a:avLst/>
          </a:prstGeom>
          <a:noFill/>
          <a:ln>
            <a:noFill/>
          </a:ln>
        </p:spPr>
      </p:pic>
      <p:sp>
        <p:nvSpPr>
          <p:cNvPr id="304" name="Google Shape;304;p24"/>
          <p:cNvSpPr txBox="1"/>
          <p:nvPr/>
        </p:nvSpPr>
        <p:spPr>
          <a:xfrm>
            <a:off x="6000750" y="1976800"/>
            <a:ext cx="5908800" cy="1348200"/>
          </a:xfrm>
          <a:prstGeom prst="rect">
            <a:avLst/>
          </a:prstGeom>
          <a:noFill/>
          <a:ln>
            <a:noFill/>
          </a:ln>
        </p:spPr>
        <p:txBody>
          <a:bodyPr spcFirstLastPara="1" wrap="square" lIns="91425" tIns="91425" rIns="91425" bIns="91425" anchor="t" anchorCtr="0">
            <a:spAutoFit/>
          </a:bodyPr>
          <a:lstStyle/>
          <a:p>
            <a:pPr marL="228600" lvl="0" indent="0" algn="l" rtl="0">
              <a:lnSpc>
                <a:spcPct val="90000"/>
              </a:lnSpc>
              <a:spcBef>
                <a:spcPts val="1000"/>
              </a:spcBef>
              <a:spcAft>
                <a:spcPts val="0"/>
              </a:spcAft>
              <a:buNone/>
            </a:pPr>
            <a:r>
              <a:rPr lang="en-US" sz="2800">
                <a:solidFill>
                  <a:schemeClr val="dk1"/>
                </a:solidFill>
                <a:latin typeface="Calibri"/>
                <a:ea typeface="Calibri"/>
                <a:cs typeface="Calibri"/>
                <a:sym typeface="Calibri"/>
              </a:rPr>
              <a:t>AYKSSI project to improve stock resolution of Chum salmon with genomics</a:t>
            </a:r>
            <a:endParaRPr sz="280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TotalTime>
  <Words>993</Words>
  <Application>Microsoft Office PowerPoint</Application>
  <PresentationFormat>Widescreen</PresentationFormat>
  <Paragraphs>148</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Cambria</vt:lpstr>
      <vt:lpstr>Calibri</vt:lpstr>
      <vt:lpstr>Arial</vt:lpstr>
      <vt:lpstr>Times New Roman</vt:lpstr>
      <vt:lpstr>Arial Narrow</vt:lpstr>
      <vt:lpstr>Office Theme</vt:lpstr>
      <vt:lpstr>Alaska Salmon Research Task Force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Alaska Salmon Research Task Force</dc:title>
  <dc:creator>Ed.Farley</dc:creator>
  <cp:lastModifiedBy>Ed.Farley</cp:lastModifiedBy>
  <cp:revision>5</cp:revision>
  <dcterms:modified xsi:type="dcterms:W3CDTF">2024-11-04T20:13:23Z</dcterms:modified>
</cp:coreProperties>
</file>