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56" r:id="rId2"/>
    <p:sldId id="256" r:id="rId3"/>
    <p:sldId id="352" r:id="rId4"/>
    <p:sldId id="353" r:id="rId5"/>
    <p:sldId id="354" r:id="rId6"/>
    <p:sldId id="355" r:id="rId7"/>
    <p:sldId id="257" r:id="rId8"/>
    <p:sldId id="3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0" autoAdjust="0"/>
    <p:restoredTop sz="94660"/>
  </p:normalViewPr>
  <p:slideViewPr>
    <p:cSldViewPr snapToGrid="0" showGuides="1">
      <p:cViewPr varScale="1">
        <p:scale>
          <a:sx n="68" d="100"/>
          <a:sy n="68" d="100"/>
        </p:scale>
        <p:origin x="38" y="214"/>
      </p:cViewPr>
      <p:guideLst>
        <p:guide orient="horz" pos="2160"/>
        <p:guide pos="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ddon, Chris E (DFG)" userId="2dea152e-6b72-417e-bd70-14004e8adc2b" providerId="ADAL" clId="{05ADED3E-6CB0-402A-A237-E600AABC6C6A}"/>
    <pc:docChg chg="custSel addSld modSld">
      <pc:chgData name="Siddon, Chris E (DFG)" userId="2dea152e-6b72-417e-bd70-14004e8adc2b" providerId="ADAL" clId="{05ADED3E-6CB0-402A-A237-E600AABC6C6A}" dt="2024-09-03T17:35:09.200" v="114" actId="113"/>
      <pc:docMkLst>
        <pc:docMk/>
      </pc:docMkLst>
      <pc:sldChg chg="modSp mod">
        <pc:chgData name="Siddon, Chris E (DFG)" userId="2dea152e-6b72-417e-bd70-14004e8adc2b" providerId="ADAL" clId="{05ADED3E-6CB0-402A-A237-E600AABC6C6A}" dt="2024-09-03T17:35:09.200" v="114" actId="113"/>
        <pc:sldMkLst>
          <pc:docMk/>
          <pc:sldMk cId="4263727395" sldId="353"/>
        </pc:sldMkLst>
        <pc:graphicFrameChg chg="modGraphic">
          <ac:chgData name="Siddon, Chris E (DFG)" userId="2dea152e-6b72-417e-bd70-14004e8adc2b" providerId="ADAL" clId="{05ADED3E-6CB0-402A-A237-E600AABC6C6A}" dt="2024-09-03T17:35:09.200" v="114" actId="113"/>
          <ac:graphicFrameMkLst>
            <pc:docMk/>
            <pc:sldMk cId="4263727395" sldId="353"/>
            <ac:graphicFrameMk id="8" creationId="{5AFB7EE6-E320-EAEB-B588-F215D9164DFD}"/>
          </ac:graphicFrameMkLst>
        </pc:graphicFrameChg>
      </pc:sldChg>
      <pc:sldChg chg="delSp modSp add mod">
        <pc:chgData name="Siddon, Chris E (DFG)" userId="2dea152e-6b72-417e-bd70-14004e8adc2b" providerId="ADAL" clId="{05ADED3E-6CB0-402A-A237-E600AABC6C6A}" dt="2024-09-03T16:52:40.919" v="112" actId="20577"/>
        <pc:sldMkLst>
          <pc:docMk/>
          <pc:sldMk cId="3230070167" sldId="357"/>
        </pc:sldMkLst>
        <pc:spChg chg="mod">
          <ac:chgData name="Siddon, Chris E (DFG)" userId="2dea152e-6b72-417e-bd70-14004e8adc2b" providerId="ADAL" clId="{05ADED3E-6CB0-402A-A237-E600AABC6C6A}" dt="2024-09-03T16:52:40.919" v="112" actId="20577"/>
          <ac:spMkLst>
            <pc:docMk/>
            <pc:sldMk cId="3230070167" sldId="357"/>
            <ac:spMk id="2" creationId="{C0FAFD12-6CE9-A078-A1F8-283E17185E0A}"/>
          </ac:spMkLst>
        </pc:spChg>
        <pc:spChg chg="del">
          <ac:chgData name="Siddon, Chris E (DFG)" userId="2dea152e-6b72-417e-bd70-14004e8adc2b" providerId="ADAL" clId="{05ADED3E-6CB0-402A-A237-E600AABC6C6A}" dt="2024-09-03T16:49:54.558" v="12" actId="478"/>
          <ac:spMkLst>
            <pc:docMk/>
            <pc:sldMk cId="3230070167" sldId="357"/>
            <ac:spMk id="3" creationId="{D4ED5ED3-6349-45FC-7FDC-B73BED7A3309}"/>
          </ac:spMkLst>
        </pc:spChg>
        <pc:spChg chg="del">
          <ac:chgData name="Siddon, Chris E (DFG)" userId="2dea152e-6b72-417e-bd70-14004e8adc2b" providerId="ADAL" clId="{05ADED3E-6CB0-402A-A237-E600AABC6C6A}" dt="2024-09-03T16:49:53.271" v="11" actId="478"/>
          <ac:spMkLst>
            <pc:docMk/>
            <pc:sldMk cId="3230070167" sldId="357"/>
            <ac:spMk id="5" creationId="{7F7299E5-DECB-17C3-073D-52BB0AB489C5}"/>
          </ac:spMkLst>
        </pc:spChg>
        <pc:spChg chg="mod">
          <ac:chgData name="Siddon, Chris E (DFG)" userId="2dea152e-6b72-417e-bd70-14004e8adc2b" providerId="ADAL" clId="{05ADED3E-6CB0-402A-A237-E600AABC6C6A}" dt="2024-09-03T16:49:48.984" v="10" actId="20577"/>
          <ac:spMkLst>
            <pc:docMk/>
            <pc:sldMk cId="3230070167" sldId="357"/>
            <ac:spMk id="6" creationId="{8BA09FDD-8954-9DAB-B7A8-1283FCB26A8D}"/>
          </ac:spMkLst>
        </pc:spChg>
        <pc:spChg chg="del mod">
          <ac:chgData name="Siddon, Chris E (DFG)" userId="2dea152e-6b72-417e-bd70-14004e8adc2b" providerId="ADAL" clId="{05ADED3E-6CB0-402A-A237-E600AABC6C6A}" dt="2024-09-03T16:51:42.527" v="91" actId="478"/>
          <ac:spMkLst>
            <pc:docMk/>
            <pc:sldMk cId="3230070167" sldId="357"/>
            <ac:spMk id="7" creationId="{CEBCD52B-5BA8-0A9B-8B44-1502664CF50F}"/>
          </ac:spMkLst>
        </pc:spChg>
        <pc:spChg chg="del">
          <ac:chgData name="Siddon, Chris E (DFG)" userId="2dea152e-6b72-417e-bd70-14004e8adc2b" providerId="ADAL" clId="{05ADED3E-6CB0-402A-A237-E600AABC6C6A}" dt="2024-09-03T16:49:58.623" v="13" actId="478"/>
          <ac:spMkLst>
            <pc:docMk/>
            <pc:sldMk cId="3230070167" sldId="357"/>
            <ac:spMk id="8" creationId="{5ECEA871-290A-B9EE-2CA8-826EA99E519B}"/>
          </ac:spMkLst>
        </pc:spChg>
        <pc:spChg chg="del">
          <ac:chgData name="Siddon, Chris E (DFG)" userId="2dea152e-6b72-417e-bd70-14004e8adc2b" providerId="ADAL" clId="{05ADED3E-6CB0-402A-A237-E600AABC6C6A}" dt="2024-09-03T16:50:00.558" v="14" actId="478"/>
          <ac:spMkLst>
            <pc:docMk/>
            <pc:sldMk cId="3230070167" sldId="357"/>
            <ac:spMk id="9" creationId="{6117398B-D83E-26B0-E991-183E1548C1A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E7A74-BAFE-43FF-B0A8-F95A73CDC5A6}" type="datetimeFigureOut">
              <a:rPr lang="en-US" smtClean="0"/>
              <a:t>8/30/2024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4615DA-A7F1-44CD-8E92-938CF6225FB2}" type="slidenum">
              <a:rPr lang="en-US" smtClean="0"/>
              <a:t>‹#›</a:t>
            </a:fld>
            <a:endParaRPr lang="en-US"/>
          </a:p>
        </p:txBody>
      </p:sp>
    </p:spTree>
    <p:extLst>
      <p:ext uri="{BB962C8B-B14F-4D97-AF65-F5344CB8AC3E}">
        <p14:creationId xmlns:p14="http://schemas.microsoft.com/office/powerpoint/2010/main" val="2802420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meetings.npfmc.org/CommentReview/DownloadFile?p=e2c15661-46ff-427a-8f36-aaa2b82ba760.pdf&amp;fileName=D7%20Comprehensive%20List%20New%20Submissions%20.pdf"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meetings.npfmc.org/CommentReview/DownloadFile?p=dd04b857-705c-4c05-80b3-df9d9803e6b8.pdf&amp;fileName=D7%20Plan%20Teams%20Summary%20Report.pdf"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eetings.npfmc.org/CommentReview/DownloadFile?p=e2c15661-46ff-427a-8f36-aaa2b82ba760.pdf&amp;fileName=D7%20Comprehensive%20List%20New%20Submissions%20.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meetings.npfmc.org/CommentReview/DownloadFile?p=dd04b857-705c-4c05-80b3-df9d9803e6b8.pdf&amp;fileName=D7%20Plan%20Teams%20Summary%20Report.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This represents the curated list of research priorities in consideration for the Top 10 list for 2024 - 2027. The SSC Subgroup for research priorities reviewed all </a:t>
            </a:r>
            <a:r>
              <a:rPr lang="en-US" sz="1800" dirty="0">
                <a:solidFill>
                  <a:srgbClr val="1155CC"/>
                </a:solidFill>
                <a:effectLst/>
                <a:latin typeface="Calibri" panose="020F0502020204030204" pitchFamily="34" charset="0"/>
                <a:ea typeface="Calibri" panose="020F0502020204030204" pitchFamily="34" charset="0"/>
                <a:hlinkClick r:id="rId3"/>
              </a:rPr>
              <a:t>new public submissions</a:t>
            </a:r>
            <a:r>
              <a:rPr lang="en-US" sz="1800" dirty="0">
                <a:effectLst/>
                <a:latin typeface="Calibri" panose="020F0502020204030204" pitchFamily="34" charset="0"/>
                <a:ea typeface="Calibri" panose="020F0502020204030204" pitchFamily="34" charset="0"/>
              </a:rPr>
              <a:t> and </a:t>
            </a:r>
            <a:r>
              <a:rPr lang="en-US" sz="1800" dirty="0">
                <a:solidFill>
                  <a:srgbClr val="1155CC"/>
                </a:solidFill>
                <a:effectLst/>
                <a:latin typeface="Calibri" panose="020F0502020204030204" pitchFamily="34" charset="0"/>
                <a:ea typeface="Calibri" panose="020F0502020204030204" pitchFamily="34" charset="0"/>
                <a:hlinkClick r:id="rId4"/>
              </a:rPr>
              <a:t>Plan Team</a:t>
            </a:r>
            <a:r>
              <a:rPr lang="en-US" sz="1800" dirty="0">
                <a:effectLst/>
                <a:latin typeface="Calibri" panose="020F0502020204030204" pitchFamily="34" charset="0"/>
                <a:ea typeface="Calibri" panose="020F0502020204030204" pitchFamily="34" charset="0"/>
              </a:rPr>
              <a:t> recommended RPs.  Additionally, the SSC subgroup revised, combined, or added to these RPs to improve clarity, reduce redundancy, and broaden topics that spanned input from multiple groups to the best of their ability.  Care was taken to minimize any potential change of intent from the original RPs to the extent practicable.</a:t>
            </a:r>
          </a:p>
          <a:p>
            <a:endParaRPr lang="en-US" dirty="0"/>
          </a:p>
        </p:txBody>
      </p:sp>
      <p:sp>
        <p:nvSpPr>
          <p:cNvPr id="4" name="Slide Number Placeholder 3"/>
          <p:cNvSpPr>
            <a:spLocks noGrp="1"/>
          </p:cNvSpPr>
          <p:nvPr>
            <p:ph type="sldNum" sz="quarter" idx="5"/>
          </p:nvPr>
        </p:nvSpPr>
        <p:spPr/>
        <p:txBody>
          <a:bodyPr/>
          <a:lstStyle/>
          <a:p>
            <a:fld id="{131A76C8-C882-4F4D-BEFE-C287C38D25F6}" type="slidenum">
              <a:rPr lang="en-US" smtClean="0"/>
              <a:t>3</a:t>
            </a:fld>
            <a:endParaRPr lang="en-US"/>
          </a:p>
        </p:txBody>
      </p:sp>
    </p:spTree>
    <p:extLst>
      <p:ext uri="{BB962C8B-B14F-4D97-AF65-F5344CB8AC3E}">
        <p14:creationId xmlns:p14="http://schemas.microsoft.com/office/powerpoint/2010/main" val="406902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This represents the curated list of research priorities in consideration for the Top 10 list for 2024 - 2027. The SSC Subgroup for research priorities reviewed all </a:t>
            </a:r>
            <a:r>
              <a:rPr lang="en-US" sz="1800" dirty="0">
                <a:solidFill>
                  <a:srgbClr val="1155CC"/>
                </a:solidFill>
                <a:effectLst/>
                <a:latin typeface="Calibri" panose="020F0502020204030204" pitchFamily="34" charset="0"/>
                <a:ea typeface="Calibri" panose="020F0502020204030204" pitchFamily="34" charset="0"/>
                <a:hlinkClick r:id="rId3"/>
              </a:rPr>
              <a:t>new public submissions</a:t>
            </a:r>
            <a:r>
              <a:rPr lang="en-US" sz="1800" dirty="0">
                <a:effectLst/>
                <a:latin typeface="Calibri" panose="020F0502020204030204" pitchFamily="34" charset="0"/>
                <a:ea typeface="Calibri" panose="020F0502020204030204" pitchFamily="34" charset="0"/>
              </a:rPr>
              <a:t> and </a:t>
            </a:r>
            <a:r>
              <a:rPr lang="en-US" sz="1800" dirty="0">
                <a:solidFill>
                  <a:srgbClr val="1155CC"/>
                </a:solidFill>
                <a:effectLst/>
                <a:latin typeface="Calibri" panose="020F0502020204030204" pitchFamily="34" charset="0"/>
                <a:ea typeface="Calibri" panose="020F0502020204030204" pitchFamily="34" charset="0"/>
                <a:hlinkClick r:id="rId4"/>
              </a:rPr>
              <a:t>Plan Team</a:t>
            </a:r>
            <a:r>
              <a:rPr lang="en-US" sz="1800" dirty="0">
                <a:effectLst/>
                <a:latin typeface="Calibri" panose="020F0502020204030204" pitchFamily="34" charset="0"/>
                <a:ea typeface="Calibri" panose="020F0502020204030204" pitchFamily="34" charset="0"/>
              </a:rPr>
              <a:t> recommended RPs.  Additionally, the SSC subgroup revised, combined, or added to these RPs to improve clarity, reduce redundancy, and broaden topics that spanned input from multiple groups to the best of their ability.  Care was taken to minimize any potential change of intent from the original RPs to the extent practicable.</a:t>
            </a:r>
          </a:p>
          <a:p>
            <a:endParaRPr lang="en-US" dirty="0"/>
          </a:p>
        </p:txBody>
      </p:sp>
      <p:sp>
        <p:nvSpPr>
          <p:cNvPr id="4" name="Slide Number Placeholder 3"/>
          <p:cNvSpPr>
            <a:spLocks noGrp="1"/>
          </p:cNvSpPr>
          <p:nvPr>
            <p:ph type="sldNum" sz="quarter" idx="5"/>
          </p:nvPr>
        </p:nvSpPr>
        <p:spPr/>
        <p:txBody>
          <a:bodyPr/>
          <a:lstStyle/>
          <a:p>
            <a:fld id="{131A76C8-C882-4F4D-BEFE-C287C38D25F6}" type="slidenum">
              <a:rPr lang="en-US" smtClean="0"/>
              <a:t>4</a:t>
            </a:fld>
            <a:endParaRPr lang="en-US"/>
          </a:p>
        </p:txBody>
      </p:sp>
    </p:spTree>
    <p:extLst>
      <p:ext uri="{BB962C8B-B14F-4D97-AF65-F5344CB8AC3E}">
        <p14:creationId xmlns:p14="http://schemas.microsoft.com/office/powerpoint/2010/main" val="159149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93BE3-7210-A26F-3527-7A84EA9CFD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D2647D-6407-A68A-0414-72A8C50EBC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07B115-00B1-FE2A-B8DA-DE3AE966503E}"/>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ACAF125D-0139-56E7-5EBD-788EEDE96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C4254-D6A2-447F-9D28-D98980875B1A}"/>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1667006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180FA-1143-EFEC-C8CC-A359905485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42B725-8FBB-FA06-1C64-FCA9C55A89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FD6B3-4357-1196-FF46-B69EE69DE88E}"/>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D2BE3A98-7031-7477-14E7-1BAB165D1B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DC466-A081-7B2C-11B3-6B6A3DACE915}"/>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79967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C15AAA-942D-D250-97AB-F154D41154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C90DEE-D838-7A6D-B581-E32AE6ADEF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712621-A8DE-F561-E117-8A4DB3EA0E91}"/>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D30EB9FC-156D-9957-0188-628B70D24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C0F5A-8DEB-F191-8A0F-F7552494D465}"/>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2234771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Rectangle 6"/>
          <p:cNvSpPr>
            <a:spLocks noChangeAspect="1"/>
          </p:cNvSpPr>
          <p:nvPr/>
        </p:nvSpPr>
        <p:spPr>
          <a:xfrm>
            <a:off x="597457" y="599726"/>
            <a:ext cx="10984943"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774923" y="2228004"/>
            <a:ext cx="10653003"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5FBE3-22A5-44C1-BECD-AED1140F9AC9}" type="datetime9">
              <a:rPr lang="en-US" smtClean="0"/>
              <a:t>8/30/2024 9:00:09 AM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Picture Placeholder 9">
            <a:extLst>
              <a:ext uri="{FF2B5EF4-FFF2-40B4-BE49-F238E27FC236}">
                <a16:creationId xmlns:a16="http://schemas.microsoft.com/office/drawing/2014/main" id="{A5A75BB0-413D-4F15-A1A8-96425951F208}"/>
              </a:ext>
            </a:extLst>
          </p:cNvPr>
          <p:cNvSpPr>
            <a:spLocks noGrp="1"/>
          </p:cNvSpPr>
          <p:nvPr>
            <p:ph type="pic" sz="quarter" idx="13" hasCustomPrompt="1"/>
          </p:nvPr>
        </p:nvSpPr>
        <p:spPr>
          <a:xfrm>
            <a:off x="334901" y="5681499"/>
            <a:ext cx="1016439" cy="914400"/>
          </a:xfrm>
        </p:spPr>
        <p:txBody>
          <a:bodyPr>
            <a:noAutofit/>
          </a:bodyPr>
          <a:lstStyle>
            <a:lvl1pPr marL="0" indent="0">
              <a:buNone/>
              <a:defRPr sz="788">
                <a:solidFill>
                  <a:schemeClr val="bg1">
                    <a:lumMod val="50000"/>
                  </a:schemeClr>
                </a:solidFill>
              </a:defRPr>
            </a:lvl1pPr>
          </a:lstStyle>
          <a:p>
            <a:r>
              <a:rPr lang="en-US" dirty="0"/>
              <a:t>Click to add Presenter Photo</a:t>
            </a:r>
          </a:p>
        </p:txBody>
      </p:sp>
    </p:spTree>
    <p:extLst>
      <p:ext uri="{BB962C8B-B14F-4D97-AF65-F5344CB8AC3E}">
        <p14:creationId xmlns:p14="http://schemas.microsoft.com/office/powerpoint/2010/main" val="239040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8BC1A-93B4-9C7A-4185-E662FFCAB7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98E7C9-82AE-3718-918D-CF7F4A1C2E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4BA0CD-844C-E23B-CCE6-FE3C1F83B8E9}"/>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39F22E11-292B-7F5E-3BD3-A9689206BB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34AE4C-D2C6-D56A-D635-B9A4AD04BDD7}"/>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87098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B9405-B20D-179D-ED19-C29E7D59CC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4D079F-9E21-8CCD-60F7-645D739B63F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5550BE-DD90-DC39-4669-34316B7C3F8B}"/>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3A70F9BD-D877-CA8F-DA49-8A3C98323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DD256-C4E9-FD9A-0115-0F96655FB741}"/>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87599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B23BF-3377-0076-6360-1FA7111909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B4B0F-46D1-CD32-96F1-757D17509E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D79C26-198F-2E85-6FD6-DB9D135397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738E68-D234-2F3B-2E56-A83EF0D3275F}"/>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6" name="Footer Placeholder 5">
            <a:extLst>
              <a:ext uri="{FF2B5EF4-FFF2-40B4-BE49-F238E27FC236}">
                <a16:creationId xmlns:a16="http://schemas.microsoft.com/office/drawing/2014/main" id="{29AF5D82-F450-BD69-4D8C-ED35178B1E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7F0EF5-AF9A-34D6-D2F4-701C6D4BE164}"/>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276634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F1C89-0E77-76D7-10DA-5B77F67579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5DD0E7-0137-2C62-4928-0D8693A7BB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99151C-8A78-1747-53F2-422FC2C75B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26D419-F883-2B93-F487-AE04F6ECDC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9D1C33-828C-4AC8-9E18-12DBE0D9E5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5FD863-329B-3A44-8036-653C2FCD5D17}"/>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8" name="Footer Placeholder 7">
            <a:extLst>
              <a:ext uri="{FF2B5EF4-FFF2-40B4-BE49-F238E27FC236}">
                <a16:creationId xmlns:a16="http://schemas.microsoft.com/office/drawing/2014/main" id="{C31C2FD4-1612-2529-19B6-2C2C4D9482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F6347E-1C44-84B5-5556-D6076571CEF3}"/>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00085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8C6CE-CF38-8CE2-713B-64386005B5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492F63-CE06-B9CE-0FA2-DB5100B4ECF4}"/>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4" name="Footer Placeholder 3">
            <a:extLst>
              <a:ext uri="{FF2B5EF4-FFF2-40B4-BE49-F238E27FC236}">
                <a16:creationId xmlns:a16="http://schemas.microsoft.com/office/drawing/2014/main" id="{342789B1-06C8-8A68-DDED-937C4A3AE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FE7F84-1398-91BE-2F3E-D43DF32042EE}"/>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09235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51C84A-8D79-FA78-27EE-98048B81E1A1}"/>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3" name="Footer Placeholder 2">
            <a:extLst>
              <a:ext uri="{FF2B5EF4-FFF2-40B4-BE49-F238E27FC236}">
                <a16:creationId xmlns:a16="http://schemas.microsoft.com/office/drawing/2014/main" id="{952286C1-F186-E5B6-0BED-B574833E3F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27CC69-923C-2BC0-1FA6-27FCC615D706}"/>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4161873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C16EE-3F4D-3F25-5C08-2354B8E1F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AE1F05-4AE7-F3E6-0A98-0D3370A93A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A6CB5A-FC20-697B-6AC9-745A77E6C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B9AA22-A2BD-425B-DFC1-085B13BAB756}"/>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6" name="Footer Placeholder 5">
            <a:extLst>
              <a:ext uri="{FF2B5EF4-FFF2-40B4-BE49-F238E27FC236}">
                <a16:creationId xmlns:a16="http://schemas.microsoft.com/office/drawing/2014/main" id="{52447D15-B830-5726-6399-92A4D22B1D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485FD3-0993-FFE1-B123-E3B20BE64694}"/>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7936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F2A4C-DEA3-DC96-201E-71E17B9DF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97C4B4-4351-FB77-4EA4-B22045BA29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1BDB51-E9C4-C10C-81B7-DA4FA16E7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145DD4-D848-4CC4-E0FB-D1F917C8AF88}"/>
              </a:ext>
            </a:extLst>
          </p:cNvPr>
          <p:cNvSpPr>
            <a:spLocks noGrp="1"/>
          </p:cNvSpPr>
          <p:nvPr>
            <p:ph type="dt" sz="half" idx="10"/>
          </p:nvPr>
        </p:nvSpPr>
        <p:spPr/>
        <p:txBody>
          <a:bodyPr/>
          <a:lstStyle/>
          <a:p>
            <a:fld id="{6B4ECE6C-04F2-42B4-B70F-813DE45CE87D}" type="datetimeFigureOut">
              <a:rPr lang="en-US" smtClean="0"/>
              <a:t>8/30/2024</a:t>
            </a:fld>
            <a:endParaRPr lang="en-US"/>
          </a:p>
        </p:txBody>
      </p:sp>
      <p:sp>
        <p:nvSpPr>
          <p:cNvPr id="6" name="Footer Placeholder 5">
            <a:extLst>
              <a:ext uri="{FF2B5EF4-FFF2-40B4-BE49-F238E27FC236}">
                <a16:creationId xmlns:a16="http://schemas.microsoft.com/office/drawing/2014/main" id="{0D8F9238-B642-759B-C149-E84D1C0068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9EDFEE-2BE4-90B5-885B-ECC579913CA1}"/>
              </a:ext>
            </a:extLst>
          </p:cNvPr>
          <p:cNvSpPr>
            <a:spLocks noGrp="1"/>
          </p:cNvSpPr>
          <p:nvPr>
            <p:ph type="sldNum" sz="quarter" idx="12"/>
          </p:nvPr>
        </p:nvSpPr>
        <p:spPr/>
        <p:txBody>
          <a:bodyPr/>
          <a:lstStyle/>
          <a:p>
            <a:fld id="{D3A1CF6B-9449-4DAC-956D-A6538DB82D5C}" type="slidenum">
              <a:rPr lang="en-US" smtClean="0"/>
              <a:t>‹#›</a:t>
            </a:fld>
            <a:endParaRPr lang="en-US"/>
          </a:p>
        </p:txBody>
      </p:sp>
    </p:spTree>
    <p:extLst>
      <p:ext uri="{BB962C8B-B14F-4D97-AF65-F5344CB8AC3E}">
        <p14:creationId xmlns:p14="http://schemas.microsoft.com/office/powerpoint/2010/main" val="335579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092E4C-0EC1-AB87-D3C5-517713305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18700F-594D-2129-13A4-0BBCB43028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A2A0B3-CE2D-D276-B44E-539E990969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4ECE6C-04F2-42B4-B70F-813DE45CE87D}" type="datetimeFigureOut">
              <a:rPr lang="en-US" smtClean="0"/>
              <a:t>8/30/2024</a:t>
            </a:fld>
            <a:endParaRPr lang="en-US"/>
          </a:p>
        </p:txBody>
      </p:sp>
      <p:sp>
        <p:nvSpPr>
          <p:cNvPr id="5" name="Footer Placeholder 4">
            <a:extLst>
              <a:ext uri="{FF2B5EF4-FFF2-40B4-BE49-F238E27FC236}">
                <a16:creationId xmlns:a16="http://schemas.microsoft.com/office/drawing/2014/main" id="{868B6956-6D37-E235-ACEE-407671141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D964C6F-76BE-4DDA-AB63-EFE511A82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3A1CF6B-9449-4DAC-956D-A6538DB82D5C}" type="slidenum">
              <a:rPr lang="en-US" smtClean="0"/>
              <a:t>‹#›</a:t>
            </a:fld>
            <a:endParaRPr lang="en-US"/>
          </a:p>
        </p:txBody>
      </p:sp>
    </p:spTree>
    <p:extLst>
      <p:ext uri="{BB962C8B-B14F-4D97-AF65-F5344CB8AC3E}">
        <p14:creationId xmlns:p14="http://schemas.microsoft.com/office/powerpoint/2010/main" val="681290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npfmc.org/wp-content/PDFdocuments/CM/2021/042821/042221_NPFMC_ResearchPriorities.pdf" TargetMode="External"/><Relationship Id="rId7" Type="http://schemas.openxmlformats.org/officeDocument/2006/relationships/hyperlink" Target="https://meetings.npfmc.org/CommentReview/DownloadFile?p=9a88e73c-7731-4564-8b5a-829ac268a7a3.pdf&amp;fileName=D3%20List%20of%20Research%20Priorities%202024-2027.pdf"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meetings.npfmc.org/CommentReview/DownloadFile?p=dd04b857-705c-4c05-80b3-df9d9803e6b8.pdf&amp;fileName=D7%20Plan%20Teams%20Summary%20Report.pdf" TargetMode="External"/><Relationship Id="rId5" Type="http://schemas.openxmlformats.org/officeDocument/2006/relationships/hyperlink" Target="https://meetings.npfmc.org/CommentReview/DownloadFile?p=e2c15661-46ff-427a-8f36-aaa2b82ba760.pdf&amp;fileName=D7%20Comprehensive%20List%20New%20Submissions%20.pdf" TargetMode="External"/><Relationship Id="rId4" Type="http://schemas.openxmlformats.org/officeDocument/2006/relationships/hyperlink" Target="https://research.psmfc.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pfmc.org/wp-content/PDFdocuments/CM/2021/042821/042221_NPFMC_ResearchPriorities.pdf" TargetMode="External"/><Relationship Id="rId7" Type="http://schemas.openxmlformats.org/officeDocument/2006/relationships/hyperlink" Target="https://meetings.npfmc.org/CommentReview/DownloadFile?p=9a88e73c-7731-4564-8b5a-829ac268a7a3.pdf&amp;fileName=D3%20List%20of%20Research%20Priorities%202024-2027.pdf"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meetings.npfmc.org/CommentReview/DownloadFile?p=dd04b857-705c-4c05-80b3-df9d9803e6b8.pdf&amp;fileName=D7%20Plan%20Teams%20Summary%20Report.pdf" TargetMode="External"/><Relationship Id="rId5" Type="http://schemas.openxmlformats.org/officeDocument/2006/relationships/hyperlink" Target="https://meetings.npfmc.org/CommentReview/DownloadFile?p=e2c15661-46ff-427a-8f36-aaa2b82ba760.pdf&amp;fileName=D7%20Comprehensive%20List%20New%20Submissions%20.pdf" TargetMode="External"/><Relationship Id="rId4" Type="http://schemas.openxmlformats.org/officeDocument/2006/relationships/hyperlink" Target="https://research.psmfc.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9C1A62A-82D8-49D4-AA2F-5C5A8CA0535F}"/>
              </a:ext>
            </a:extLst>
          </p:cNvPr>
          <p:cNvSpPr>
            <a:spLocks noGrp="1"/>
          </p:cNvSpPr>
          <p:nvPr>
            <p:ph type="subTitle" idx="1"/>
          </p:nvPr>
        </p:nvSpPr>
        <p:spPr>
          <a:xfrm>
            <a:off x="1194891" y="5452830"/>
            <a:ext cx="10584573" cy="1099865"/>
          </a:xfrm>
        </p:spPr>
        <p:txBody>
          <a:bodyPr anchor="ctr">
            <a:normAutofit/>
          </a:bodyPr>
          <a:lstStyle/>
          <a:p>
            <a:pPr algn="l"/>
            <a:r>
              <a:rPr lang="en-US" sz="2800" dirty="0">
                <a:solidFill>
                  <a:srgbClr val="FFC000"/>
                </a:solidFill>
              </a:rPr>
              <a:t>Dr. Chris Siddon, Chief Scientist for Marine Fisheries</a:t>
            </a:r>
          </a:p>
          <a:p>
            <a:pPr algn="l"/>
            <a:r>
              <a:rPr lang="en-US" sz="2800" dirty="0">
                <a:solidFill>
                  <a:srgbClr val="FFC000"/>
                </a:solidFill>
              </a:rPr>
              <a:t>ADF&amp;G, Commercial Fisheries</a:t>
            </a:r>
          </a:p>
        </p:txBody>
      </p:sp>
      <p:pic>
        <p:nvPicPr>
          <p:cNvPr id="6" name="Picture 5" descr="A picture containing silhouette&#10;&#10;Description automatically generated">
            <a:extLst>
              <a:ext uri="{FF2B5EF4-FFF2-40B4-BE49-F238E27FC236}">
                <a16:creationId xmlns:a16="http://schemas.microsoft.com/office/drawing/2014/main" id="{D4769348-4634-4B2A-98D0-AC8C299AE4FA}"/>
              </a:ext>
            </a:extLst>
          </p:cNvPr>
          <p:cNvPicPr>
            <a:picLocks noChangeAspect="1"/>
          </p:cNvPicPr>
          <p:nvPr/>
        </p:nvPicPr>
        <p:blipFill>
          <a:blip r:embed="rId2">
            <a:duotone>
              <a:prstClr val="black"/>
              <a:srgbClr val="FFC000">
                <a:tint val="45000"/>
                <a:satMod val="400000"/>
              </a:srgbClr>
            </a:duotone>
            <a:extLst>
              <a:ext uri="{28A0092B-C50C-407E-A947-70E740481C1C}">
                <a14:useLocalDpi xmlns:a14="http://schemas.microsoft.com/office/drawing/2010/main" val="0"/>
              </a:ext>
            </a:extLst>
          </a:blip>
          <a:stretch>
            <a:fillRect/>
          </a:stretch>
        </p:blipFill>
        <p:spPr>
          <a:xfrm>
            <a:off x="1605513" y="-2133"/>
            <a:ext cx="10251439" cy="5474796"/>
          </a:xfrm>
          <a:prstGeom prst="rect">
            <a:avLst/>
          </a:prstGeom>
        </p:spPr>
      </p:pic>
      <p:sp>
        <p:nvSpPr>
          <p:cNvPr id="2" name="Title 1">
            <a:extLst>
              <a:ext uri="{FF2B5EF4-FFF2-40B4-BE49-F238E27FC236}">
                <a16:creationId xmlns:a16="http://schemas.microsoft.com/office/drawing/2014/main" id="{759BFA8C-7117-4FB4-87D6-A2FE58DAD41E}"/>
              </a:ext>
            </a:extLst>
          </p:cNvPr>
          <p:cNvSpPr>
            <a:spLocks noGrp="1"/>
          </p:cNvSpPr>
          <p:nvPr>
            <p:ph type="ctrTitle"/>
          </p:nvPr>
        </p:nvSpPr>
        <p:spPr>
          <a:xfrm>
            <a:off x="687415" y="1420224"/>
            <a:ext cx="6336074" cy="1048524"/>
          </a:xfrm>
        </p:spPr>
        <p:txBody>
          <a:bodyPr anchor="ctr">
            <a:normAutofit fontScale="90000"/>
          </a:bodyPr>
          <a:lstStyle/>
          <a:p>
            <a:pPr algn="l"/>
            <a:r>
              <a:rPr lang="en-US" sz="4800" dirty="0">
                <a:solidFill>
                  <a:srgbClr val="FFFFFF"/>
                </a:solidFill>
              </a:rPr>
              <a:t>Research Priorities, Unobserved Fishing Mortality, and next steps</a:t>
            </a:r>
            <a:endParaRPr lang="en-US" sz="4000" dirty="0">
              <a:solidFill>
                <a:srgbClr val="FFFFFF"/>
              </a:solidFill>
            </a:endParaRPr>
          </a:p>
        </p:txBody>
      </p:sp>
    </p:spTree>
    <p:extLst>
      <p:ext uri="{BB962C8B-B14F-4D97-AF65-F5344CB8AC3E}">
        <p14:creationId xmlns:p14="http://schemas.microsoft.com/office/powerpoint/2010/main" val="280096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omputer screen&#10;&#10;Description automatically generated">
            <a:extLst>
              <a:ext uri="{FF2B5EF4-FFF2-40B4-BE49-F238E27FC236}">
                <a16:creationId xmlns:a16="http://schemas.microsoft.com/office/drawing/2014/main" id="{10B84C22-C82B-4D25-38BC-BAF8477E77DD}"/>
              </a:ext>
            </a:extLst>
          </p:cNvPr>
          <p:cNvPicPr>
            <a:picLocks noChangeAspect="1"/>
          </p:cNvPicPr>
          <p:nvPr/>
        </p:nvPicPr>
        <p:blipFill rotWithShape="1">
          <a:blip r:embed="rId2">
            <a:extLst>
              <a:ext uri="{28A0092B-C50C-407E-A947-70E740481C1C}">
                <a14:useLocalDpi xmlns:a14="http://schemas.microsoft.com/office/drawing/2010/main" val="0"/>
              </a:ext>
            </a:extLst>
          </a:blip>
          <a:srcRect b="33537"/>
          <a:stretch/>
        </p:blipFill>
        <p:spPr>
          <a:xfrm>
            <a:off x="1833236" y="-205899"/>
            <a:ext cx="7931267" cy="6820828"/>
          </a:xfrm>
          <a:prstGeom prst="rect">
            <a:avLst/>
          </a:prstGeom>
        </p:spPr>
      </p:pic>
    </p:spTree>
    <p:extLst>
      <p:ext uri="{BB962C8B-B14F-4D97-AF65-F5344CB8AC3E}">
        <p14:creationId xmlns:p14="http://schemas.microsoft.com/office/powerpoint/2010/main" val="275978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03C655-7E0E-AE3F-678C-5A6BC5B7F76E}"/>
              </a:ext>
            </a:extLst>
          </p:cNvPr>
          <p:cNvSpPr>
            <a:spLocks noGrp="1"/>
          </p:cNvSpPr>
          <p:nvPr>
            <p:ph type="sldNum" sz="quarter" idx="12"/>
          </p:nvPr>
        </p:nvSpPr>
        <p:spPr>
          <a:xfrm>
            <a:off x="11164709" y="6482202"/>
            <a:ext cx="1027291" cy="365125"/>
          </a:xfrm>
        </p:spPr>
        <p:txBody>
          <a:bodyPr/>
          <a:lstStyle/>
          <a:p>
            <a:fld id="{D57F1E4F-1CFF-5643-939E-217C01CDF565}" type="slidenum">
              <a:rPr lang="en-US" smtClean="0"/>
              <a:pPr/>
              <a:t>3</a:t>
            </a:fld>
            <a:endParaRPr lang="en-US" dirty="0"/>
          </a:p>
        </p:txBody>
      </p:sp>
      <p:sp>
        <p:nvSpPr>
          <p:cNvPr id="9" name="Rectangle 8">
            <a:extLst>
              <a:ext uri="{FF2B5EF4-FFF2-40B4-BE49-F238E27FC236}">
                <a16:creationId xmlns:a16="http://schemas.microsoft.com/office/drawing/2014/main" id="{0048E20A-AC06-D5F3-D589-86D72EF05EDA}"/>
              </a:ext>
            </a:extLst>
          </p:cNvPr>
          <p:cNvSpPr/>
          <p:nvPr/>
        </p:nvSpPr>
        <p:spPr>
          <a:xfrm>
            <a:off x="325925" y="1249378"/>
            <a:ext cx="11552222" cy="87818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130D191-30B2-A4C0-F51A-93654C95C323}"/>
              </a:ext>
            </a:extLst>
          </p:cNvPr>
          <p:cNvSpPr txBox="1"/>
          <p:nvPr/>
        </p:nvSpPr>
        <p:spPr>
          <a:xfrm>
            <a:off x="81481" y="6576933"/>
            <a:ext cx="11965663" cy="246221"/>
          </a:xfrm>
          <a:prstGeom prst="rect">
            <a:avLst/>
          </a:prstGeom>
          <a:noFill/>
        </p:spPr>
        <p:txBody>
          <a:bodyPr wrap="square" rtlCol="0">
            <a:spAutoFit/>
          </a:bodyPr>
          <a:lstStyle/>
          <a:p>
            <a:pPr algn="ctr"/>
            <a:r>
              <a:rPr lang="en-US" sz="1000" dirty="0">
                <a:latin typeface="Calibri" panose="020F0502020204030204" pitchFamily="34" charset="0"/>
                <a:ea typeface="Calibri" panose="020F0502020204030204" pitchFamily="34" charset="0"/>
                <a:cs typeface="Calibri" panose="020F0502020204030204" pitchFamily="34" charset="0"/>
              </a:rPr>
              <a:t>* RP similar on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2021 Top list</a:t>
            </a:r>
            <a:r>
              <a:rPr lang="en-US" sz="1000" dirty="0">
                <a:latin typeface="Calibri" panose="020F0502020204030204" pitchFamily="34" charset="0"/>
                <a:ea typeface="Calibri" panose="020F0502020204030204" pitchFamily="34" charset="0"/>
                <a:cs typeface="Calibri" panose="020F0502020204030204" pitchFamily="34" charset="0"/>
              </a:rPr>
              <a:t>.     Related RIDs: ≥800 = new/edited; &lt;800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existing</a:t>
            </a:r>
            <a:r>
              <a:rPr lang="en-US" sz="1000" dirty="0">
                <a:latin typeface="Calibri" panose="020F0502020204030204" pitchFamily="34" charset="0"/>
                <a:ea typeface="Calibri" panose="020F0502020204030204" pitchFamily="34" charset="0"/>
                <a:cs typeface="Calibri" panose="020F0502020204030204" pitchFamily="34" charset="0"/>
              </a:rPr>
              <a:t> priority; NXXX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public</a:t>
            </a:r>
            <a:r>
              <a:rPr lang="en-US" sz="1000" dirty="0">
                <a:latin typeface="Calibri" panose="020F0502020204030204" pitchFamily="34" charset="0"/>
                <a:ea typeface="Calibri" panose="020F0502020204030204" pitchFamily="34" charset="0"/>
                <a:cs typeface="Calibri" panose="020F0502020204030204" pitchFamily="34" charset="0"/>
              </a:rPr>
              <a:t> submission; other alpha-numeric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Plan Team</a:t>
            </a:r>
            <a:r>
              <a:rPr lang="en-US" sz="1000" dirty="0">
                <a:latin typeface="Calibri" panose="020F0502020204030204" pitchFamily="34" charset="0"/>
                <a:ea typeface="Calibri" panose="020F0502020204030204" pitchFamily="34" charset="0"/>
                <a:cs typeface="Calibri" panose="020F0502020204030204" pitchFamily="34" charset="0"/>
              </a:rPr>
              <a:t> submission</a:t>
            </a:r>
          </a:p>
        </p:txBody>
      </p:sp>
      <p:sp>
        <p:nvSpPr>
          <p:cNvPr id="11" name="Rectangle 10">
            <a:extLst>
              <a:ext uri="{FF2B5EF4-FFF2-40B4-BE49-F238E27FC236}">
                <a16:creationId xmlns:a16="http://schemas.microsoft.com/office/drawing/2014/main" id="{5B90A68F-5E26-8561-4156-49EDBBBE6C25}"/>
              </a:ext>
            </a:extLst>
          </p:cNvPr>
          <p:cNvSpPr/>
          <p:nvPr/>
        </p:nvSpPr>
        <p:spPr>
          <a:xfrm>
            <a:off x="319887" y="133713"/>
            <a:ext cx="11552222" cy="19650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EFB3139A-1B95-008E-D037-6A79A923B030}"/>
              </a:ext>
            </a:extLst>
          </p:cNvPr>
          <p:cNvSpPr>
            <a:spLocks noGrp="1"/>
          </p:cNvSpPr>
          <p:nvPr>
            <p:ph type="title"/>
          </p:nvPr>
        </p:nvSpPr>
        <p:spPr>
          <a:xfrm>
            <a:off x="600820" y="138387"/>
            <a:ext cx="10990357" cy="564594"/>
          </a:xfrm>
          <a:solidFill>
            <a:srgbClr val="1A3260"/>
          </a:solidFill>
        </p:spPr>
        <p:txBody>
          <a:bodyPr anchor="t">
            <a:normAutofit fontScale="90000"/>
          </a:bodyPr>
          <a:lstStyle/>
          <a:p>
            <a:r>
              <a:rPr lang="en-US" dirty="0">
                <a:solidFill>
                  <a:schemeClr val="bg1"/>
                </a:solidFill>
              </a:rPr>
              <a:t>2024 </a:t>
            </a:r>
            <a:r>
              <a:rPr lang="en-US" dirty="0">
                <a:solidFill>
                  <a:schemeClr val="bg1"/>
                </a:solidFill>
                <a:hlinkClick r:id="rId7">
                  <a:extLst>
                    <a:ext uri="{A12FA001-AC4F-418D-AE19-62706E023703}">
                      <ahyp:hlinkClr xmlns:ahyp="http://schemas.microsoft.com/office/drawing/2018/hyperlinkcolor" val="tx"/>
                    </a:ext>
                  </a:extLst>
                </a:hlinkClick>
              </a:rPr>
              <a:t>curated Top 10-12 List</a:t>
            </a:r>
            <a:r>
              <a:rPr lang="en-US" dirty="0">
                <a:solidFill>
                  <a:schemeClr val="bg1"/>
                </a:solidFill>
              </a:rPr>
              <a:t> (unranked)</a:t>
            </a:r>
          </a:p>
        </p:txBody>
      </p:sp>
      <p:graphicFrame>
        <p:nvGraphicFramePr>
          <p:cNvPr id="8" name="Table 8">
            <a:extLst>
              <a:ext uri="{FF2B5EF4-FFF2-40B4-BE49-F238E27FC236}">
                <a16:creationId xmlns:a16="http://schemas.microsoft.com/office/drawing/2014/main" id="{5AFB7EE6-E320-EAEB-B588-F215D9164DFD}"/>
              </a:ext>
            </a:extLst>
          </p:cNvPr>
          <p:cNvGraphicFramePr>
            <a:graphicFrameLocks noGrp="1"/>
          </p:cNvGraphicFramePr>
          <p:nvPr>
            <p:ph idx="1"/>
          </p:nvPr>
        </p:nvGraphicFramePr>
        <p:xfrm>
          <a:off x="144855" y="1140251"/>
          <a:ext cx="11902289" cy="5293878"/>
        </p:xfrm>
        <a:graphic>
          <a:graphicData uri="http://schemas.openxmlformats.org/drawingml/2006/table">
            <a:tbl>
              <a:tblPr firstRow="1" bandRow="1">
                <a:tableStyleId>{5C22544A-7EE6-4342-B048-85BDC9FD1C3A}</a:tableStyleId>
              </a:tblPr>
              <a:tblGrid>
                <a:gridCol w="7792017">
                  <a:extLst>
                    <a:ext uri="{9D8B030D-6E8A-4147-A177-3AD203B41FA5}">
                      <a16:colId xmlns:a16="http://schemas.microsoft.com/office/drawing/2014/main" val="1439182189"/>
                    </a:ext>
                  </a:extLst>
                </a:gridCol>
                <a:gridCol w="1666433">
                  <a:extLst>
                    <a:ext uri="{9D8B030D-6E8A-4147-A177-3AD203B41FA5}">
                      <a16:colId xmlns:a16="http://schemas.microsoft.com/office/drawing/2014/main" val="3258660328"/>
                    </a:ext>
                  </a:extLst>
                </a:gridCol>
                <a:gridCol w="2443839">
                  <a:extLst>
                    <a:ext uri="{9D8B030D-6E8A-4147-A177-3AD203B41FA5}">
                      <a16:colId xmlns:a16="http://schemas.microsoft.com/office/drawing/2014/main" val="2601885296"/>
                    </a:ext>
                  </a:extLst>
                </a:gridCol>
              </a:tblGrid>
              <a:tr h="270965">
                <a:tc>
                  <a:txBody>
                    <a:bodyPr/>
                    <a:lstStyle/>
                    <a:p>
                      <a:r>
                        <a:rPr lang="en-US" sz="1200" dirty="0">
                          <a:latin typeface="Calibri" panose="020F0502020204030204" pitchFamily="34" charset="0"/>
                          <a:ea typeface="Calibri" panose="020F0502020204030204" pitchFamily="34" charset="0"/>
                          <a:cs typeface="Calibri" panose="020F0502020204030204" pitchFamily="34" charset="0"/>
                        </a:rPr>
                        <a:t>Description</a:t>
                      </a:r>
                    </a:p>
                  </a:txBody>
                  <a:tcPr/>
                </a:tc>
                <a:tc>
                  <a:txBody>
                    <a:bodyPr/>
                    <a:lstStyle/>
                    <a:p>
                      <a:r>
                        <a:rPr lang="en-US" sz="1050" dirty="0">
                          <a:latin typeface="Calibri" panose="020F0502020204030204" pitchFamily="34" charset="0"/>
                          <a:ea typeface="Calibri" panose="020F0502020204030204" pitchFamily="34" charset="0"/>
                          <a:cs typeface="Calibri" panose="020F0502020204030204" pitchFamily="34" charset="0"/>
                        </a:rPr>
                        <a:t>Citations</a:t>
                      </a:r>
                    </a:p>
                  </a:txBody>
                  <a:tcPr/>
                </a:tc>
                <a:tc>
                  <a:txBody>
                    <a:bodyPr/>
                    <a:lstStyle/>
                    <a:p>
                      <a:r>
                        <a:rPr lang="en-US" sz="1050" dirty="0">
                          <a:latin typeface="Calibri" panose="020F0502020204030204" pitchFamily="34" charset="0"/>
                          <a:ea typeface="Calibri" panose="020F0502020204030204" pitchFamily="34" charset="0"/>
                          <a:cs typeface="Calibri" panose="020F0502020204030204" pitchFamily="34" charset="0"/>
                        </a:rPr>
                        <a:t>Related RIDs</a:t>
                      </a:r>
                    </a:p>
                  </a:txBody>
                  <a:tcPr/>
                </a:tc>
                <a:extLst>
                  <a:ext uri="{0D108BD9-81ED-4DB2-BD59-A6C34878D82A}">
                    <a16:rowId xmlns:a16="http://schemas.microsoft.com/office/drawing/2014/main" val="95806800"/>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Further research to reduce western Alaska salmon bycatch in Bering Sea groundfish fisheries (808).</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GPT, SSPT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N024 (155, 156, 157, 182), N029, N031, N034, N035c, 235, SSCSub001</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7003846"/>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Quantify the magnitude of fishing gear impacts on crab and their associated benthic habitat and develop fishing gear innovations where needed (809).</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BSFEP, CPT,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Council, GPT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N025, N028, N030, N033, N039d, CPT 004, SSCSub002, Council001, BSFEP006, 235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62242603"/>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Evaluate direct marine mammal-fishery interactions (including feeding on discards and </a:t>
                      </a:r>
                      <a:r>
                        <a:rPr lang="en-US" sz="11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spatio</a:t>
                      </a:r>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-temporal trends in bycatch) and potential mitigation measures for marine mammal conservation (810).</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(Supp), GPT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N037b, N039f, SSCsub007, SSCsub008, GPT011</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6591401"/>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Examine the economic, social, and cultural effects of fisheries and fishery management policy on coastal communities over time (including impacts from fishery policy changes and Tribal citizen and Tribal Nation reliance on, participation in, and impacts of federally managed fisheries) (811).</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SSPT (x3), BSFEP, CPT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230, BSFEP009, SSPT003, 226, 731, N020</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32259858"/>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Develop actionable ecosystem indicators relevant to single-species stock assessments and ecosystem assessments that address climate change impacts to managed stocks (812).</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BSFEP, GPT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N035a, 189, BSFEP10, GPT015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95994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Continue to acquire basic life history information with an emphasis on improved estimates of size/age at maturity to advance understanding of the mechanisms for how maturity changes over space and through time (813).</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ScPT</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CPT, GPT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N008, 171, 592, CPT002, CPT003</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96070110"/>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Increased understanding of the spatial distribution, habitat requirements, and movement of crabs relative to life history events and fishing (814).</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CPT, BSFEP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N003, N011, N035b, N039a, 148, BSFEP006</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5820252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Develop predictive tools and models that evaluate the impact of multiple projected climate scenarios on managed resources to inform management options related to ecosystem production and resilience and adaptation of fishing communities (815).</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BSFEP, GPT, CPT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223, 225, 733, BSFEP008, GPT016, CPT006</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951960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Retrospective and meta- analysis regarding whether, how, when and why objectives and goals of fishery management plans are or are not achieved over time (e.g., </a:t>
                      </a:r>
                      <a:r>
                        <a:rPr lang="en-US" sz="11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Bmsy</a:t>
                      </a:r>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proxy evaluation) (816).</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GPT (Supp), SSPT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N027, N032, GPT014, 365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4327899"/>
                  </a:ext>
                </a:extLst>
              </a:tr>
              <a:tr h="300238">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Norton Sound Red King Crab case study (731).</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SSPT, CPT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731</a:t>
                      </a:r>
                    </a:p>
                  </a:txBody>
                  <a:tcPr/>
                </a:tc>
                <a:extLst>
                  <a:ext uri="{0D108BD9-81ED-4DB2-BD59-A6C34878D82A}">
                    <a16:rowId xmlns:a16="http://schemas.microsoft.com/office/drawing/2014/main" val="1792412213"/>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Improve surveys in untrawlable habitat, particularly for rockfish, Atka mackerel, sculpins, and snow crab (817).</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Public, GPT</a:t>
                      </a: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N003,N017, N022, 146</a:t>
                      </a:r>
                    </a:p>
                  </a:txBody>
                  <a:tcPr/>
                </a:tc>
                <a:extLst>
                  <a:ext uri="{0D108BD9-81ED-4DB2-BD59-A6C34878D82A}">
                    <a16:rowId xmlns:a16="http://schemas.microsoft.com/office/drawing/2014/main" val="3312463163"/>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Improve discard mortality rate estimates for scallops, crab, and groundfish stocks by gear types (818).</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Public, </a:t>
                      </a:r>
                      <a:r>
                        <a:rPr lang="en-US" sz="1000" dirty="0" err="1">
                          <a:latin typeface="Calibri" panose="020F0502020204030204" pitchFamily="34" charset="0"/>
                          <a:ea typeface="Calibri" panose="020F0502020204030204" pitchFamily="34" charset="0"/>
                          <a:cs typeface="Calibri" panose="020F0502020204030204" pitchFamily="34" charset="0"/>
                        </a:rPr>
                        <a:t>ScPT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203, N035f</a:t>
                      </a:r>
                    </a:p>
                  </a:txBody>
                  <a:tcPr/>
                </a:tc>
                <a:extLst>
                  <a:ext uri="{0D108BD9-81ED-4DB2-BD59-A6C34878D82A}">
                    <a16:rowId xmlns:a16="http://schemas.microsoft.com/office/drawing/2014/main" val="4012950526"/>
                  </a:ext>
                </a:extLst>
              </a:tr>
            </a:tbl>
          </a:graphicData>
        </a:graphic>
      </p:graphicFrame>
    </p:spTree>
    <p:extLst>
      <p:ext uri="{BB962C8B-B14F-4D97-AF65-F5344CB8AC3E}">
        <p14:creationId xmlns:p14="http://schemas.microsoft.com/office/powerpoint/2010/main" val="2315831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03C655-7E0E-AE3F-678C-5A6BC5B7F76E}"/>
              </a:ext>
            </a:extLst>
          </p:cNvPr>
          <p:cNvSpPr>
            <a:spLocks noGrp="1"/>
          </p:cNvSpPr>
          <p:nvPr>
            <p:ph type="sldNum" sz="quarter" idx="12"/>
          </p:nvPr>
        </p:nvSpPr>
        <p:spPr>
          <a:xfrm>
            <a:off x="11164709" y="6482202"/>
            <a:ext cx="1027291" cy="365125"/>
          </a:xfrm>
        </p:spPr>
        <p:txBody>
          <a:bodyPr/>
          <a:lstStyle/>
          <a:p>
            <a:fld id="{D57F1E4F-1CFF-5643-939E-217C01CDF565}" type="slidenum">
              <a:rPr lang="en-US" smtClean="0"/>
              <a:pPr/>
              <a:t>4</a:t>
            </a:fld>
            <a:endParaRPr lang="en-US" dirty="0"/>
          </a:p>
        </p:txBody>
      </p:sp>
      <p:sp>
        <p:nvSpPr>
          <p:cNvPr id="9" name="Rectangle 8">
            <a:extLst>
              <a:ext uri="{FF2B5EF4-FFF2-40B4-BE49-F238E27FC236}">
                <a16:creationId xmlns:a16="http://schemas.microsoft.com/office/drawing/2014/main" id="{0048E20A-AC06-D5F3-D589-86D72EF05EDA}"/>
              </a:ext>
            </a:extLst>
          </p:cNvPr>
          <p:cNvSpPr/>
          <p:nvPr/>
        </p:nvSpPr>
        <p:spPr>
          <a:xfrm>
            <a:off x="325925" y="1249378"/>
            <a:ext cx="11552222" cy="87818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130D191-30B2-A4C0-F51A-93654C95C323}"/>
              </a:ext>
            </a:extLst>
          </p:cNvPr>
          <p:cNvSpPr txBox="1"/>
          <p:nvPr/>
        </p:nvSpPr>
        <p:spPr>
          <a:xfrm>
            <a:off x="81481" y="6576933"/>
            <a:ext cx="11965663" cy="246221"/>
          </a:xfrm>
          <a:prstGeom prst="rect">
            <a:avLst/>
          </a:prstGeom>
          <a:noFill/>
        </p:spPr>
        <p:txBody>
          <a:bodyPr wrap="square" rtlCol="0">
            <a:spAutoFit/>
          </a:bodyPr>
          <a:lstStyle/>
          <a:p>
            <a:pPr algn="ctr"/>
            <a:r>
              <a:rPr lang="en-US" sz="1000" dirty="0">
                <a:latin typeface="Calibri" panose="020F0502020204030204" pitchFamily="34" charset="0"/>
                <a:ea typeface="Calibri" panose="020F0502020204030204" pitchFamily="34" charset="0"/>
                <a:cs typeface="Calibri" panose="020F0502020204030204" pitchFamily="34" charset="0"/>
              </a:rPr>
              <a:t>* RP similar on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2021 Top list</a:t>
            </a:r>
            <a:r>
              <a:rPr lang="en-US" sz="1000" dirty="0">
                <a:latin typeface="Calibri" panose="020F0502020204030204" pitchFamily="34" charset="0"/>
                <a:ea typeface="Calibri" panose="020F0502020204030204" pitchFamily="34" charset="0"/>
                <a:cs typeface="Calibri" panose="020F0502020204030204" pitchFamily="34" charset="0"/>
              </a:rPr>
              <a:t>.     Related RIDs: ≥800 = new/edited; &lt;800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existing</a:t>
            </a:r>
            <a:r>
              <a:rPr lang="en-US" sz="1000" dirty="0">
                <a:latin typeface="Calibri" panose="020F0502020204030204" pitchFamily="34" charset="0"/>
                <a:ea typeface="Calibri" panose="020F0502020204030204" pitchFamily="34" charset="0"/>
                <a:cs typeface="Calibri" panose="020F0502020204030204" pitchFamily="34" charset="0"/>
              </a:rPr>
              <a:t> priority; NXXX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public</a:t>
            </a:r>
            <a:r>
              <a:rPr lang="en-US" sz="1000" dirty="0">
                <a:latin typeface="Calibri" panose="020F0502020204030204" pitchFamily="34" charset="0"/>
                <a:ea typeface="Calibri" panose="020F0502020204030204" pitchFamily="34" charset="0"/>
                <a:cs typeface="Calibri" panose="020F0502020204030204" pitchFamily="34" charset="0"/>
              </a:rPr>
              <a:t> submission; other alpha-numeric = </a:t>
            </a:r>
            <a:r>
              <a:rPr lang="en-US" sz="1000"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Plan Team</a:t>
            </a:r>
            <a:r>
              <a:rPr lang="en-US" sz="1000" dirty="0">
                <a:latin typeface="Calibri" panose="020F0502020204030204" pitchFamily="34" charset="0"/>
                <a:ea typeface="Calibri" panose="020F0502020204030204" pitchFamily="34" charset="0"/>
                <a:cs typeface="Calibri" panose="020F0502020204030204" pitchFamily="34" charset="0"/>
              </a:rPr>
              <a:t> submission</a:t>
            </a:r>
          </a:p>
        </p:txBody>
      </p:sp>
      <p:sp>
        <p:nvSpPr>
          <p:cNvPr id="11" name="Rectangle 10">
            <a:extLst>
              <a:ext uri="{FF2B5EF4-FFF2-40B4-BE49-F238E27FC236}">
                <a16:creationId xmlns:a16="http://schemas.microsoft.com/office/drawing/2014/main" id="{5B90A68F-5E26-8561-4156-49EDBBBE6C25}"/>
              </a:ext>
            </a:extLst>
          </p:cNvPr>
          <p:cNvSpPr/>
          <p:nvPr/>
        </p:nvSpPr>
        <p:spPr>
          <a:xfrm>
            <a:off x="319887" y="133713"/>
            <a:ext cx="11552222" cy="19650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EFB3139A-1B95-008E-D037-6A79A923B030}"/>
              </a:ext>
            </a:extLst>
          </p:cNvPr>
          <p:cNvSpPr>
            <a:spLocks noGrp="1"/>
          </p:cNvSpPr>
          <p:nvPr>
            <p:ph type="title"/>
          </p:nvPr>
        </p:nvSpPr>
        <p:spPr>
          <a:xfrm>
            <a:off x="600820" y="138387"/>
            <a:ext cx="10990357" cy="564594"/>
          </a:xfrm>
          <a:solidFill>
            <a:srgbClr val="1A3260"/>
          </a:solidFill>
        </p:spPr>
        <p:txBody>
          <a:bodyPr anchor="t">
            <a:normAutofit fontScale="90000"/>
          </a:bodyPr>
          <a:lstStyle/>
          <a:p>
            <a:r>
              <a:rPr lang="en-US" dirty="0">
                <a:solidFill>
                  <a:schemeClr val="bg1"/>
                </a:solidFill>
              </a:rPr>
              <a:t>2024 </a:t>
            </a:r>
            <a:r>
              <a:rPr lang="en-US" dirty="0">
                <a:solidFill>
                  <a:schemeClr val="bg1"/>
                </a:solidFill>
                <a:hlinkClick r:id="rId7">
                  <a:extLst>
                    <a:ext uri="{A12FA001-AC4F-418D-AE19-62706E023703}">
                      <ahyp:hlinkClr xmlns:ahyp="http://schemas.microsoft.com/office/drawing/2018/hyperlinkcolor" val="tx"/>
                    </a:ext>
                  </a:extLst>
                </a:hlinkClick>
              </a:rPr>
              <a:t>curated Top 10-12 List</a:t>
            </a:r>
            <a:r>
              <a:rPr lang="en-US" dirty="0">
                <a:solidFill>
                  <a:schemeClr val="bg1"/>
                </a:solidFill>
              </a:rPr>
              <a:t> (unranked)</a:t>
            </a:r>
          </a:p>
        </p:txBody>
      </p:sp>
      <p:graphicFrame>
        <p:nvGraphicFramePr>
          <p:cNvPr id="8" name="Table 8">
            <a:extLst>
              <a:ext uri="{FF2B5EF4-FFF2-40B4-BE49-F238E27FC236}">
                <a16:creationId xmlns:a16="http://schemas.microsoft.com/office/drawing/2014/main" id="{5AFB7EE6-E320-EAEB-B588-F215D9164DFD}"/>
              </a:ext>
            </a:extLst>
          </p:cNvPr>
          <p:cNvGraphicFramePr>
            <a:graphicFrameLocks noGrp="1"/>
          </p:cNvGraphicFramePr>
          <p:nvPr>
            <p:ph idx="1"/>
            <p:extLst>
              <p:ext uri="{D42A27DB-BD31-4B8C-83A1-F6EECF244321}">
                <p14:modId xmlns:p14="http://schemas.microsoft.com/office/powerpoint/2010/main" val="2914618786"/>
              </p:ext>
            </p:extLst>
          </p:nvPr>
        </p:nvGraphicFramePr>
        <p:xfrm>
          <a:off x="144855" y="1140251"/>
          <a:ext cx="11902289" cy="5293878"/>
        </p:xfrm>
        <a:graphic>
          <a:graphicData uri="http://schemas.openxmlformats.org/drawingml/2006/table">
            <a:tbl>
              <a:tblPr firstRow="1" bandRow="1">
                <a:tableStyleId>{5C22544A-7EE6-4342-B048-85BDC9FD1C3A}</a:tableStyleId>
              </a:tblPr>
              <a:tblGrid>
                <a:gridCol w="7792017">
                  <a:extLst>
                    <a:ext uri="{9D8B030D-6E8A-4147-A177-3AD203B41FA5}">
                      <a16:colId xmlns:a16="http://schemas.microsoft.com/office/drawing/2014/main" val="1439182189"/>
                    </a:ext>
                  </a:extLst>
                </a:gridCol>
                <a:gridCol w="1666433">
                  <a:extLst>
                    <a:ext uri="{9D8B030D-6E8A-4147-A177-3AD203B41FA5}">
                      <a16:colId xmlns:a16="http://schemas.microsoft.com/office/drawing/2014/main" val="3258660328"/>
                    </a:ext>
                  </a:extLst>
                </a:gridCol>
                <a:gridCol w="2443839">
                  <a:extLst>
                    <a:ext uri="{9D8B030D-6E8A-4147-A177-3AD203B41FA5}">
                      <a16:colId xmlns:a16="http://schemas.microsoft.com/office/drawing/2014/main" val="2601885296"/>
                    </a:ext>
                  </a:extLst>
                </a:gridCol>
              </a:tblGrid>
              <a:tr h="270965">
                <a:tc>
                  <a:txBody>
                    <a:bodyPr/>
                    <a:lstStyle/>
                    <a:p>
                      <a:r>
                        <a:rPr lang="en-US" sz="1200" dirty="0">
                          <a:latin typeface="Calibri" panose="020F0502020204030204" pitchFamily="34" charset="0"/>
                          <a:ea typeface="Calibri" panose="020F0502020204030204" pitchFamily="34" charset="0"/>
                          <a:cs typeface="Calibri" panose="020F0502020204030204" pitchFamily="34" charset="0"/>
                        </a:rPr>
                        <a:t>Description</a:t>
                      </a:r>
                    </a:p>
                  </a:txBody>
                  <a:tcPr/>
                </a:tc>
                <a:tc>
                  <a:txBody>
                    <a:bodyPr/>
                    <a:lstStyle/>
                    <a:p>
                      <a:r>
                        <a:rPr lang="en-US" sz="1050" dirty="0">
                          <a:latin typeface="Calibri" panose="020F0502020204030204" pitchFamily="34" charset="0"/>
                          <a:ea typeface="Calibri" panose="020F0502020204030204" pitchFamily="34" charset="0"/>
                          <a:cs typeface="Calibri" panose="020F0502020204030204" pitchFamily="34" charset="0"/>
                        </a:rPr>
                        <a:t>Citations</a:t>
                      </a:r>
                    </a:p>
                  </a:txBody>
                  <a:tcPr/>
                </a:tc>
                <a:tc>
                  <a:txBody>
                    <a:bodyPr/>
                    <a:lstStyle/>
                    <a:p>
                      <a:r>
                        <a:rPr lang="en-US" sz="1050" dirty="0">
                          <a:latin typeface="Calibri" panose="020F0502020204030204" pitchFamily="34" charset="0"/>
                          <a:ea typeface="Calibri" panose="020F0502020204030204" pitchFamily="34" charset="0"/>
                          <a:cs typeface="Calibri" panose="020F0502020204030204" pitchFamily="34" charset="0"/>
                        </a:rPr>
                        <a:t>Related RIDs</a:t>
                      </a:r>
                    </a:p>
                  </a:txBody>
                  <a:tcPr/>
                </a:tc>
                <a:extLst>
                  <a:ext uri="{0D108BD9-81ED-4DB2-BD59-A6C34878D82A}">
                    <a16:rowId xmlns:a16="http://schemas.microsoft.com/office/drawing/2014/main" val="95806800"/>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Further research to reduce western Alaska salmon bycatch in Bering Sea groundfish fisheries (808).</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GPT, SSPT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N024 (155, 156, 157, 182), N029, N031, N034, N035c, 235, SSCSub001</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7003846"/>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Quantify the magnitude of fishing gear impacts on crab and their associated benthic habitat and develop fishing gear innovations where needed (809).</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BSFEP, CPT,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Council, GPT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N025, N028, N030, N033, N039d, CPT 004, SSCSub002, Council001, BSFEP006, 235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62242603"/>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Evaluate direct marine mammal-fishery interactions (including feeding on discards and </a:t>
                      </a:r>
                      <a:r>
                        <a:rPr lang="en-US" sz="1100" b="1"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spatio</a:t>
                      </a:r>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-temporal trends in bycatch) and potential mitigation measures for marine mammal conservation (810).</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(Supp), GPT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N037b, N039f, SSCsub007, SSCsub008, GPT011</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6591401"/>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Examine the economic, social, and cultural effects of fisheries and fishery management policy on communities over time (including impacts from fishery policy changes and Tribal citizen and Tribal Nation reliance on, participation in, and impacts of federally managed fisheries) (811).</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SSPT (x3), BSFEP, CPT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230, BSFEP009, SSPT003, 226, 731, N020</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32259858"/>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Develop actionable ecosystem indicators relevant to single-species stock assessments and ecosystem assessments that address climate change impacts to managed stocks (812).</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BSFEP, GPT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N035a, 189, BSFEP10, GPT015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95994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Continue to acquire basic life history information with an emphasis on improved estimates of size/age at maturity to advance understanding of the mechanisms for how maturity changes over space and through time (813).</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ScPT</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CPT, GPT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N008, 171, 592, CPT002, CPT003</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96070110"/>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Increased understanding of the spatial distribution, habitat requirements, and movement of crabs relative to life history events and fishing (814).</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CPT, BSFEP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N003, N011, N035b, N039a, 148, BSFEP006</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5820252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Develop predictive tools and models that evaluate the impact of multiple projected climate scenarios on managed resources to inform management options related to ecosystem production and resilience and adaptation of fishing communities (815).</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BSFEP, GPT, CPT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223, 225, 733, BSFEP008, GPT016, CPT006</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9519604"/>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Retrospective and meta- analysis regarding whether, how, when and why objectives and goals of fishery management plans are or are not achieved over time (e.g., </a:t>
                      </a:r>
                      <a:r>
                        <a:rPr lang="en-US" sz="11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Bmsy</a:t>
                      </a:r>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proxy evaluation) (816).</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Public, </a:t>
                      </a:r>
                      <a:r>
                        <a:rPr lang="en-US" sz="1000" kern="12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SSCsub</a:t>
                      </a:r>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GPT (Supp), SSPT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N027, N032, GPT014, 365</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4327899"/>
                  </a:ext>
                </a:extLst>
              </a:tr>
              <a:tr h="300238">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 Norton Sound Red King Crab case study (731).</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SSPT, CPT (Supp)</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731</a:t>
                      </a:r>
                    </a:p>
                  </a:txBody>
                  <a:tcPr/>
                </a:tc>
                <a:extLst>
                  <a:ext uri="{0D108BD9-81ED-4DB2-BD59-A6C34878D82A}">
                    <a16:rowId xmlns:a16="http://schemas.microsoft.com/office/drawing/2014/main" val="1792412213"/>
                  </a:ext>
                </a:extLst>
              </a:tr>
              <a:tr h="370840">
                <a:tc>
                  <a:txBody>
                    <a:bodyPr/>
                    <a:lstStyle/>
                    <a:p>
                      <a:r>
                        <a:rPr lang="en-US" sz="11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Improve surveys in untrawlable habitat, particularly for rockfish, Atka mackerel, sculpins, and snow crab (817).</a:t>
                      </a:r>
                      <a:endParaRPr lang="en-US" sz="11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Public, GPT</a:t>
                      </a: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N003,N017, N022, 146</a:t>
                      </a:r>
                    </a:p>
                  </a:txBody>
                  <a:tcPr/>
                </a:tc>
                <a:extLst>
                  <a:ext uri="{0D108BD9-81ED-4DB2-BD59-A6C34878D82A}">
                    <a16:rowId xmlns:a16="http://schemas.microsoft.com/office/drawing/2014/main" val="3312463163"/>
                  </a:ext>
                </a:extLst>
              </a:tr>
              <a:tr h="370840">
                <a:tc>
                  <a:txBody>
                    <a:bodyPr/>
                    <a:lstStyle/>
                    <a:p>
                      <a:r>
                        <a:rPr lang="en-US" sz="1100" b="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Improve discard mortality rate estimates for scallops, crab, and groundfish stocks by gear types (818).</a:t>
                      </a:r>
                      <a:endParaRPr lang="en-US" sz="1100" b="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Public, </a:t>
                      </a:r>
                      <a:r>
                        <a:rPr lang="en-US" sz="1000" dirty="0" err="1">
                          <a:latin typeface="Calibri" panose="020F0502020204030204" pitchFamily="34" charset="0"/>
                          <a:ea typeface="Calibri" panose="020F0502020204030204" pitchFamily="34" charset="0"/>
                          <a:cs typeface="Calibri" panose="020F0502020204030204" pitchFamily="34" charset="0"/>
                        </a:rPr>
                        <a:t>ScPT</a:t>
                      </a:r>
                      <a:endParaRPr lang="en-US" sz="10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000" dirty="0">
                          <a:latin typeface="Calibri" panose="020F0502020204030204" pitchFamily="34" charset="0"/>
                          <a:ea typeface="Calibri" panose="020F0502020204030204" pitchFamily="34" charset="0"/>
                          <a:cs typeface="Calibri" panose="020F0502020204030204" pitchFamily="34" charset="0"/>
                        </a:rPr>
                        <a:t>203, N035f</a:t>
                      </a:r>
                    </a:p>
                  </a:txBody>
                  <a:tcPr/>
                </a:tc>
                <a:extLst>
                  <a:ext uri="{0D108BD9-81ED-4DB2-BD59-A6C34878D82A}">
                    <a16:rowId xmlns:a16="http://schemas.microsoft.com/office/drawing/2014/main" val="4012950526"/>
                  </a:ext>
                </a:extLst>
              </a:tr>
            </a:tbl>
          </a:graphicData>
        </a:graphic>
      </p:graphicFrame>
    </p:spTree>
    <p:extLst>
      <p:ext uri="{BB962C8B-B14F-4D97-AF65-F5344CB8AC3E}">
        <p14:creationId xmlns:p14="http://schemas.microsoft.com/office/powerpoint/2010/main" val="426372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ED5ED3-6349-45FC-7FDC-B73BED7A3309}"/>
              </a:ext>
            </a:extLst>
          </p:cNvPr>
          <p:cNvSpPr txBox="1"/>
          <p:nvPr/>
        </p:nvSpPr>
        <p:spPr>
          <a:xfrm>
            <a:off x="930107" y="2274473"/>
            <a:ext cx="10331786" cy="4041747"/>
          </a:xfrm>
          <a:prstGeom prst="rect">
            <a:avLst/>
          </a:prstGeom>
          <a:noFill/>
        </p:spPr>
        <p:txBody>
          <a:bodyPr wrap="square" rtlCol="0">
            <a:spAutoFit/>
          </a:bodyPr>
          <a:lstStyle/>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The WG has no pre-conceived notion on results of UFM research (just where it should be focused).</a:t>
            </a:r>
          </a:p>
          <a:p>
            <a:pPr marL="0" marR="0">
              <a:lnSpc>
                <a:spcPct val="107000"/>
              </a:lnSpc>
              <a:spcBef>
                <a:spcPts val="0"/>
              </a:spcBef>
              <a:spcAft>
                <a:spcPts val="800"/>
              </a:spcAft>
            </a:pPr>
            <a:r>
              <a:rPr lang="en-US" sz="2400" kern="100" dirty="0">
                <a:latin typeface="Calibri" panose="020F0502020204030204" pitchFamily="34" charset="0"/>
                <a:ea typeface="Calibri" panose="020F0502020204030204" pitchFamily="34" charset="0"/>
                <a:cs typeface="Times New Roman" panose="02020603050405020304" pitchFamily="18" charset="0"/>
              </a:rPr>
              <a:t>2) Estimating UFM will require future field studies.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The Fishing Effects (FE) model is a useful tool to characterize fishing activity and estimate habitat impacts but </a:t>
            </a:r>
            <a:r>
              <a:rPr lang="en-US" sz="2400" u="sng" kern="100" dirty="0">
                <a:latin typeface="Calibri" panose="020F0502020204030204" pitchFamily="34" charset="0"/>
                <a:ea typeface="Calibri" panose="020F0502020204030204" pitchFamily="34" charset="0"/>
                <a:cs typeface="Times New Roman" panose="02020603050405020304" pitchFamily="18" charset="0"/>
              </a:rPr>
              <a:t>cannot</a:t>
            </a:r>
            <a:r>
              <a:rPr lang="en-US" sz="2400" kern="100" dirty="0">
                <a:latin typeface="Calibri" panose="020F0502020204030204" pitchFamily="34" charset="0"/>
                <a:ea typeface="Calibri" panose="020F0502020204030204" pitchFamily="34" charset="0"/>
                <a:cs typeface="Times New Roman" panose="02020603050405020304" pitchFamily="18" charset="0"/>
              </a:rPr>
              <a:t> currently be used to assess UFM.</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Most of the data required to inform stock assessments models does not exist yet.</a:t>
            </a:r>
          </a:p>
          <a:p>
            <a:pPr marL="0" marR="0">
              <a:lnSpc>
                <a:spcPct val="107000"/>
              </a:lnSpc>
              <a:spcBef>
                <a:spcPts val="0"/>
              </a:spcBef>
              <a:spcAft>
                <a:spcPts val="800"/>
              </a:spcAft>
            </a:pPr>
            <a:r>
              <a:rPr lang="en-US" sz="2400" kern="100" dirty="0">
                <a:latin typeface="Calibri" panose="020F0502020204030204" pitchFamily="34" charset="0"/>
                <a:ea typeface="Calibri" panose="020F0502020204030204" pitchFamily="34" charset="0"/>
                <a:cs typeface="Times New Roman" panose="02020603050405020304" pitchFamily="18" charset="0"/>
              </a:rPr>
              <a:t>5) Further WG meetings not fruitful until some of the identified research is completed.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8C2C0872-C26D-84DA-F6FB-175B5FBD40E4}"/>
              </a:ext>
            </a:extLst>
          </p:cNvPr>
          <p:cNvSpPr txBox="1">
            <a:spLocks/>
          </p:cNvSpPr>
          <p:nvPr/>
        </p:nvSpPr>
        <p:spPr>
          <a:xfrm>
            <a:off x="600821" y="123315"/>
            <a:ext cx="10990357" cy="564594"/>
          </a:xfrm>
          <a:prstGeom prst="rect">
            <a:avLst/>
          </a:prstGeom>
          <a:solidFill>
            <a:srgbClr val="1A3260"/>
          </a:solidFill>
        </p:spPr>
        <p:txBody>
          <a:bodyPr anchor="t">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Unobserved Fishing Mortality Working Group (UFMWG)</a:t>
            </a:r>
          </a:p>
        </p:txBody>
      </p:sp>
      <p:sp>
        <p:nvSpPr>
          <p:cNvPr id="6" name="TextBox 5">
            <a:extLst>
              <a:ext uri="{FF2B5EF4-FFF2-40B4-BE49-F238E27FC236}">
                <a16:creationId xmlns:a16="http://schemas.microsoft.com/office/drawing/2014/main" id="{B863B96A-3655-0662-049E-6232C589BE33}"/>
              </a:ext>
            </a:extLst>
          </p:cNvPr>
          <p:cNvSpPr txBox="1"/>
          <p:nvPr/>
        </p:nvSpPr>
        <p:spPr>
          <a:xfrm>
            <a:off x="4009292" y="1090249"/>
            <a:ext cx="4166525" cy="707886"/>
          </a:xfrm>
          <a:prstGeom prst="rect">
            <a:avLst/>
          </a:prstGeom>
          <a:noFill/>
        </p:spPr>
        <p:txBody>
          <a:bodyPr wrap="none" rtlCol="0">
            <a:spAutoFit/>
          </a:bodyPr>
          <a:lstStyle/>
          <a:p>
            <a:r>
              <a:rPr lang="en-US" sz="4000" dirty="0"/>
              <a:t>Main Conclusions</a:t>
            </a:r>
          </a:p>
        </p:txBody>
      </p:sp>
    </p:spTree>
    <p:extLst>
      <p:ext uri="{BB962C8B-B14F-4D97-AF65-F5344CB8AC3E}">
        <p14:creationId xmlns:p14="http://schemas.microsoft.com/office/powerpoint/2010/main" val="215633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BAA061-5AB8-8BA0-76E6-989A64B7C5ED}"/>
              </a:ext>
            </a:extLst>
          </p:cNvPr>
          <p:cNvPicPr>
            <a:picLocks noChangeAspect="1"/>
          </p:cNvPicPr>
          <p:nvPr/>
        </p:nvPicPr>
        <p:blipFill>
          <a:blip r:embed="rId2"/>
          <a:stretch>
            <a:fillRect/>
          </a:stretch>
        </p:blipFill>
        <p:spPr>
          <a:xfrm>
            <a:off x="1748392" y="907582"/>
            <a:ext cx="8695215" cy="6071658"/>
          </a:xfrm>
          <a:prstGeom prst="rect">
            <a:avLst/>
          </a:prstGeom>
        </p:spPr>
      </p:pic>
      <p:sp>
        <p:nvSpPr>
          <p:cNvPr id="4" name="Title 1">
            <a:extLst>
              <a:ext uri="{FF2B5EF4-FFF2-40B4-BE49-F238E27FC236}">
                <a16:creationId xmlns:a16="http://schemas.microsoft.com/office/drawing/2014/main" id="{BAF62F1D-9865-31E5-E99D-CCA84CD47F0F}"/>
              </a:ext>
            </a:extLst>
          </p:cNvPr>
          <p:cNvSpPr txBox="1">
            <a:spLocks/>
          </p:cNvSpPr>
          <p:nvPr/>
        </p:nvSpPr>
        <p:spPr>
          <a:xfrm>
            <a:off x="600821" y="123315"/>
            <a:ext cx="10990357" cy="564594"/>
          </a:xfrm>
          <a:prstGeom prst="rect">
            <a:avLst/>
          </a:prstGeom>
          <a:solidFill>
            <a:srgbClr val="1A3260"/>
          </a:solidFill>
        </p:spPr>
        <p:txBody>
          <a:bodyPr anchor="t">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Unobserved Fishing Mortality Working Group (UFMWG)</a:t>
            </a:r>
          </a:p>
        </p:txBody>
      </p:sp>
    </p:spTree>
    <p:extLst>
      <p:ext uri="{BB962C8B-B14F-4D97-AF65-F5344CB8AC3E}">
        <p14:creationId xmlns:p14="http://schemas.microsoft.com/office/powerpoint/2010/main" val="115546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FAFD12-6CE9-A078-A1F8-283E17185E0A}"/>
              </a:ext>
            </a:extLst>
          </p:cNvPr>
          <p:cNvSpPr txBox="1"/>
          <p:nvPr/>
        </p:nvSpPr>
        <p:spPr>
          <a:xfrm>
            <a:off x="1944357" y="859132"/>
            <a:ext cx="10299560" cy="2598725"/>
          </a:xfrm>
          <a:prstGeom prst="rect">
            <a:avLst/>
          </a:prstGeom>
          <a:noFill/>
          <a:ln>
            <a:solidFill>
              <a:schemeClr val="accent1"/>
            </a:solidFill>
          </a:ln>
        </p:spPr>
        <p:txBody>
          <a:bodyPr wrap="square" rtlCol="0">
            <a:spAutoFit/>
          </a:bodyPr>
          <a:lstStyle/>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Bycatch and incidental catch (e.g., spatiotemporal distribution, ecological effects, discard mortality, and implications of management measures).</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Characterization of habitat essential for spawning, nursery and feeding areas.</a:t>
            </a:r>
          </a:p>
          <a:p>
            <a:pPr marL="0" marR="0">
              <a:lnSpc>
                <a:spcPct val="107000"/>
              </a:lnSpc>
              <a:spcBef>
                <a:spcPts val="0"/>
              </a:spcBef>
              <a:spcAft>
                <a:spcPts val="800"/>
              </a:spcAft>
            </a:pPr>
            <a:r>
              <a:rPr lang="en-US" sz="1600" kern="100" dirty="0">
                <a:latin typeface="Calibri" panose="020F0502020204030204" pitchFamily="34" charset="0"/>
                <a:ea typeface="Calibri" panose="020F0502020204030204" pitchFamily="34" charset="0"/>
                <a:cs typeface="Times New Roman" panose="02020603050405020304" pitchFamily="18" charset="0"/>
              </a:rPr>
              <a:t>I</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mpacts of fishing gears on benthic species, and the structure and function of their habitat.</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Assessment of gear performance and/or innovations to monitor and minimize bycatch associated with active and ghost fishing gear.</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Behavioral changes in killer whales, assessment of interactions with fishing vessels, and strategies to mitigate interactions with fishing vessels and their activities.</a:t>
            </a:r>
          </a:p>
        </p:txBody>
      </p:sp>
      <p:sp>
        <p:nvSpPr>
          <p:cNvPr id="3" name="TextBox 2">
            <a:extLst>
              <a:ext uri="{FF2B5EF4-FFF2-40B4-BE49-F238E27FC236}">
                <a16:creationId xmlns:a16="http://schemas.microsoft.com/office/drawing/2014/main" id="{D4ED5ED3-6349-45FC-7FDC-B73BED7A3309}"/>
              </a:ext>
            </a:extLst>
          </p:cNvPr>
          <p:cNvSpPr txBox="1"/>
          <p:nvPr/>
        </p:nvSpPr>
        <p:spPr>
          <a:xfrm>
            <a:off x="1944357" y="3719528"/>
            <a:ext cx="10175631" cy="1339662"/>
          </a:xfrm>
          <a:prstGeom prst="rect">
            <a:avLst/>
          </a:prstGeom>
          <a:noFill/>
          <a:ln>
            <a:solidFill>
              <a:schemeClr val="accent1"/>
            </a:solidFill>
          </a:ln>
        </p:spPr>
        <p:txBody>
          <a:bodyPr wrap="square" rtlCol="0">
            <a:spAutoFit/>
          </a:bodyPr>
          <a:lstStyle/>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Improve knowledge of total hatchery vs. wild chum salmon taken as bycatch in the EBS pollock fishery.</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Increased information on impacts of various fishing gear on benthic habitat structure and function.</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More detailed mapping of BSAI habitats and corresponding recovery times following fishing impacts through, for example, comparing areas open and closed to fishing.</a:t>
            </a:r>
          </a:p>
        </p:txBody>
      </p:sp>
      <p:sp>
        <p:nvSpPr>
          <p:cNvPr id="5" name="TextBox 4">
            <a:extLst>
              <a:ext uri="{FF2B5EF4-FFF2-40B4-BE49-F238E27FC236}">
                <a16:creationId xmlns:a16="http://schemas.microsoft.com/office/drawing/2014/main" id="{7F7299E5-DECB-17C3-073D-52BB0AB489C5}"/>
              </a:ext>
            </a:extLst>
          </p:cNvPr>
          <p:cNvSpPr txBox="1"/>
          <p:nvPr/>
        </p:nvSpPr>
        <p:spPr>
          <a:xfrm>
            <a:off x="1944357" y="5305723"/>
            <a:ext cx="8768858" cy="1339662"/>
          </a:xfrm>
          <a:prstGeom prst="rect">
            <a:avLst/>
          </a:prstGeom>
          <a:noFill/>
          <a:ln>
            <a:solidFill>
              <a:schemeClr val="accent1"/>
            </a:solidFill>
          </a:ln>
        </p:spPr>
        <p:txBody>
          <a:bodyPr wrap="square" rtlCol="0">
            <a:spAutoFit/>
          </a:bodyPr>
          <a:lstStyle/>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Bycatch and incidental catch (e.g., spatiotemporal distribution, ecological effects, discard mortality, and implications of management measures) including fishing gear modifications</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Improved understanding of unobserved mortality from all fishing gear types</a:t>
            </a:r>
          </a:p>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Characterization of habitat essential for spawning, nursery and feeding areas</a:t>
            </a:r>
          </a:p>
        </p:txBody>
      </p:sp>
      <p:sp>
        <p:nvSpPr>
          <p:cNvPr id="6" name="Title 1">
            <a:extLst>
              <a:ext uri="{FF2B5EF4-FFF2-40B4-BE49-F238E27FC236}">
                <a16:creationId xmlns:a16="http://schemas.microsoft.com/office/drawing/2014/main" id="{8BA09FDD-8954-9DAB-B7A8-1283FCB26A8D}"/>
              </a:ext>
            </a:extLst>
          </p:cNvPr>
          <p:cNvSpPr txBox="1">
            <a:spLocks/>
          </p:cNvSpPr>
          <p:nvPr/>
        </p:nvSpPr>
        <p:spPr>
          <a:xfrm>
            <a:off x="600821" y="135240"/>
            <a:ext cx="10990357" cy="564594"/>
          </a:xfrm>
          <a:prstGeom prst="rect">
            <a:avLst/>
          </a:prstGeom>
          <a:solidFill>
            <a:srgbClr val="1A3260"/>
          </a:solidFill>
        </p:spPr>
        <p:txBody>
          <a:bodyPr anchor="t">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Current/Future Request for Proposals </a:t>
            </a:r>
          </a:p>
        </p:txBody>
      </p:sp>
      <p:sp>
        <p:nvSpPr>
          <p:cNvPr id="7" name="TextBox 6">
            <a:extLst>
              <a:ext uri="{FF2B5EF4-FFF2-40B4-BE49-F238E27FC236}">
                <a16:creationId xmlns:a16="http://schemas.microsoft.com/office/drawing/2014/main" id="{CEBCD52B-5BA8-0A9B-8B44-1502664CF50F}"/>
              </a:ext>
            </a:extLst>
          </p:cNvPr>
          <p:cNvSpPr txBox="1"/>
          <p:nvPr/>
        </p:nvSpPr>
        <p:spPr>
          <a:xfrm>
            <a:off x="471796" y="1835328"/>
            <a:ext cx="1250663" cy="646331"/>
          </a:xfrm>
          <a:prstGeom prst="rect">
            <a:avLst/>
          </a:prstGeom>
          <a:noFill/>
        </p:spPr>
        <p:txBody>
          <a:bodyPr wrap="none" rtlCol="0">
            <a:spAutoFit/>
          </a:bodyPr>
          <a:lstStyle/>
          <a:p>
            <a:pPr algn="ctr"/>
            <a:r>
              <a:rPr lang="en-US" dirty="0"/>
              <a:t>NPRB</a:t>
            </a:r>
          </a:p>
          <a:p>
            <a:pPr algn="ctr"/>
            <a:r>
              <a:rPr lang="en-US" dirty="0"/>
              <a:t>2024/2025</a:t>
            </a:r>
          </a:p>
        </p:txBody>
      </p:sp>
      <p:sp>
        <p:nvSpPr>
          <p:cNvPr id="8" name="TextBox 7">
            <a:extLst>
              <a:ext uri="{FF2B5EF4-FFF2-40B4-BE49-F238E27FC236}">
                <a16:creationId xmlns:a16="http://schemas.microsoft.com/office/drawing/2014/main" id="{5ECEA871-290A-B9EE-2CA8-826EA99E519B}"/>
              </a:ext>
            </a:extLst>
          </p:cNvPr>
          <p:cNvSpPr txBox="1"/>
          <p:nvPr/>
        </p:nvSpPr>
        <p:spPr>
          <a:xfrm>
            <a:off x="441468" y="4176644"/>
            <a:ext cx="1250663" cy="646331"/>
          </a:xfrm>
          <a:prstGeom prst="rect">
            <a:avLst/>
          </a:prstGeom>
          <a:noFill/>
        </p:spPr>
        <p:txBody>
          <a:bodyPr wrap="none" rtlCol="0">
            <a:spAutoFit/>
          </a:bodyPr>
          <a:lstStyle/>
          <a:p>
            <a:pPr algn="ctr"/>
            <a:r>
              <a:rPr lang="en-US" dirty="0"/>
              <a:t>PCCRC</a:t>
            </a:r>
          </a:p>
          <a:p>
            <a:pPr algn="ctr"/>
            <a:r>
              <a:rPr lang="en-US" dirty="0"/>
              <a:t>2024/2025</a:t>
            </a:r>
          </a:p>
        </p:txBody>
      </p:sp>
      <p:sp>
        <p:nvSpPr>
          <p:cNvPr id="9" name="TextBox 8">
            <a:extLst>
              <a:ext uri="{FF2B5EF4-FFF2-40B4-BE49-F238E27FC236}">
                <a16:creationId xmlns:a16="http://schemas.microsoft.com/office/drawing/2014/main" id="{6117398B-D83E-26B0-E991-183E1548C1A2}"/>
              </a:ext>
            </a:extLst>
          </p:cNvPr>
          <p:cNvSpPr txBox="1"/>
          <p:nvPr/>
        </p:nvSpPr>
        <p:spPr>
          <a:xfrm>
            <a:off x="266245" y="5607097"/>
            <a:ext cx="1593962" cy="646331"/>
          </a:xfrm>
          <a:prstGeom prst="rect">
            <a:avLst/>
          </a:prstGeom>
          <a:noFill/>
        </p:spPr>
        <p:txBody>
          <a:bodyPr wrap="none" rtlCol="0">
            <a:spAutoFit/>
          </a:bodyPr>
          <a:lstStyle/>
          <a:p>
            <a:pPr algn="ctr"/>
            <a:r>
              <a:rPr lang="en-US" dirty="0"/>
              <a:t>Crab Disaster </a:t>
            </a:r>
          </a:p>
          <a:p>
            <a:pPr algn="ctr"/>
            <a:r>
              <a:rPr lang="en-US" dirty="0"/>
              <a:t>Funds</a:t>
            </a:r>
          </a:p>
        </p:txBody>
      </p:sp>
    </p:spTree>
    <p:extLst>
      <p:ext uri="{BB962C8B-B14F-4D97-AF65-F5344CB8AC3E}">
        <p14:creationId xmlns:p14="http://schemas.microsoft.com/office/powerpoint/2010/main" val="2132898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FAFD12-6CE9-A078-A1F8-283E17185E0A}"/>
              </a:ext>
            </a:extLst>
          </p:cNvPr>
          <p:cNvSpPr txBox="1"/>
          <p:nvPr/>
        </p:nvSpPr>
        <p:spPr>
          <a:xfrm>
            <a:off x="2073383" y="1610848"/>
            <a:ext cx="7586720" cy="2879634"/>
          </a:xfrm>
          <a:prstGeom prst="rect">
            <a:avLst/>
          </a:prstGeom>
          <a:noFill/>
          <a:ln>
            <a:solidFill>
              <a:schemeClr val="accent1"/>
            </a:solidFill>
          </a:ln>
        </p:spPr>
        <p:txBody>
          <a:bodyPr wrap="square" rtlCol="0">
            <a:spAutoFit/>
          </a:bodyPr>
          <a:lstStyle/>
          <a:p>
            <a:pPr marL="0" marR="0">
              <a:lnSpc>
                <a:spcPct val="107000"/>
              </a:lnSpc>
              <a:spcBef>
                <a:spcPts val="0"/>
              </a:spcBef>
              <a:spcAft>
                <a:spcPts val="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Capacity!</a:t>
            </a:r>
          </a:p>
          <a:p>
            <a:pPr marL="0" marR="0">
              <a:lnSpc>
                <a:spcPct val="107000"/>
              </a:lnSpc>
              <a:spcBef>
                <a:spcPts val="0"/>
              </a:spcBef>
              <a:spcAft>
                <a:spcPts val="800"/>
              </a:spcAft>
            </a:pPr>
            <a:r>
              <a:rPr lang="en-US" sz="44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dirty="0">
                <a:latin typeface="Calibri" panose="020F0502020204030204" pitchFamily="34" charset="0"/>
                <a:ea typeface="Calibri" panose="020F0502020204030204" pitchFamily="34" charset="0"/>
                <a:cs typeface="Times New Roman" panose="02020603050405020304" pitchFamily="18" charset="0"/>
              </a:rPr>
              <a:t>AK based Faculty</a:t>
            </a:r>
          </a:p>
          <a:p>
            <a:pPr marL="0" marR="0">
              <a:lnSpc>
                <a:spcPct val="107000"/>
              </a:lnSpc>
              <a:spcBef>
                <a:spcPts val="0"/>
              </a:spcBef>
              <a:spcAft>
                <a:spcPts val="800"/>
              </a:spcAft>
            </a:pPr>
            <a:r>
              <a:rPr lang="en-US" sz="3200" kern="100" dirty="0">
                <a:latin typeface="Calibri" panose="020F0502020204030204" pitchFamily="34" charset="0"/>
                <a:ea typeface="Calibri" panose="020F0502020204030204" pitchFamily="34" charset="0"/>
                <a:cs typeface="Times New Roman" panose="02020603050405020304" pitchFamily="18" charset="0"/>
              </a:rPr>
              <a:t>		Grad students</a:t>
            </a:r>
          </a:p>
          <a:p>
            <a:pPr marL="0" marR="0">
              <a:lnSpc>
                <a:spcPct val="107000"/>
              </a:lnSpc>
              <a:spcBef>
                <a:spcPts val="0"/>
              </a:spcBef>
              <a:spcAft>
                <a:spcPts val="800"/>
              </a:spcAft>
            </a:pPr>
            <a:r>
              <a:rPr lang="en-US" sz="3200" kern="100" dirty="0">
                <a:latin typeface="Calibri" panose="020F0502020204030204" pitchFamily="34" charset="0"/>
                <a:ea typeface="Calibri" panose="020F0502020204030204" pitchFamily="34" charset="0"/>
                <a:cs typeface="Times New Roman" panose="02020603050405020304" pitchFamily="18" charset="0"/>
              </a:rPr>
              <a:t>			ADFG staff/NOAA staff</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8BA09FDD-8954-9DAB-B7A8-1283FCB26A8D}"/>
              </a:ext>
            </a:extLst>
          </p:cNvPr>
          <p:cNvSpPr txBox="1">
            <a:spLocks/>
          </p:cNvSpPr>
          <p:nvPr/>
        </p:nvSpPr>
        <p:spPr>
          <a:xfrm>
            <a:off x="600821" y="135240"/>
            <a:ext cx="10990357" cy="564594"/>
          </a:xfrm>
          <a:prstGeom prst="rect">
            <a:avLst/>
          </a:prstGeom>
          <a:solidFill>
            <a:srgbClr val="1A3260"/>
          </a:solidFill>
        </p:spPr>
        <p:txBody>
          <a:bodyPr anchor="t">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Current/Future Challenges</a:t>
            </a:r>
          </a:p>
        </p:txBody>
      </p:sp>
    </p:spTree>
    <p:extLst>
      <p:ext uri="{BB962C8B-B14F-4D97-AF65-F5344CB8AC3E}">
        <p14:creationId xmlns:p14="http://schemas.microsoft.com/office/powerpoint/2010/main" val="3230070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5800</TotalTime>
  <Words>1738</Words>
  <Application>Microsoft Office PowerPoint</Application>
  <PresentationFormat>Widescreen</PresentationFormat>
  <Paragraphs>122</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Calibri</vt:lpstr>
      <vt:lpstr>Office Theme</vt:lpstr>
      <vt:lpstr>Research Priorities, Unobserved Fishing Mortality, and next steps</vt:lpstr>
      <vt:lpstr>PowerPoint Presentation</vt:lpstr>
      <vt:lpstr>2024 curated Top 10-12 List (unranked)</vt:lpstr>
      <vt:lpstr>2024 curated Top 10-12 List (unranked)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Siddon, Chris E (DFG)</dc:creator>
  <cp:lastModifiedBy>Siddon, Chris E (DFG)</cp:lastModifiedBy>
  <cp:revision>1</cp:revision>
  <dcterms:created xsi:type="dcterms:W3CDTF">2024-08-30T16:55:10Z</dcterms:created>
  <dcterms:modified xsi:type="dcterms:W3CDTF">2024-09-03T17:35:11Z</dcterms:modified>
</cp:coreProperties>
</file>