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1" r:id="rId1"/>
  </p:sldMasterIdLst>
  <p:notesMasterIdLst>
    <p:notesMasterId r:id="rId27"/>
  </p:notesMasterIdLst>
  <p:handoutMasterIdLst>
    <p:handoutMasterId r:id="rId28"/>
  </p:handoutMasterIdLst>
  <p:sldIdLst>
    <p:sldId id="361" r:id="rId2"/>
    <p:sldId id="259" r:id="rId3"/>
    <p:sldId id="261" r:id="rId4"/>
    <p:sldId id="310" r:id="rId5"/>
    <p:sldId id="286" r:id="rId6"/>
    <p:sldId id="339" r:id="rId7"/>
    <p:sldId id="270" r:id="rId8"/>
    <p:sldId id="289" r:id="rId9"/>
    <p:sldId id="267" r:id="rId10"/>
    <p:sldId id="340" r:id="rId11"/>
    <p:sldId id="342" r:id="rId12"/>
    <p:sldId id="357" r:id="rId13"/>
    <p:sldId id="358" r:id="rId14"/>
    <p:sldId id="359" r:id="rId15"/>
    <p:sldId id="343" r:id="rId16"/>
    <p:sldId id="344" r:id="rId17"/>
    <p:sldId id="345" r:id="rId18"/>
    <p:sldId id="346" r:id="rId19"/>
    <p:sldId id="347" r:id="rId20"/>
    <p:sldId id="354" r:id="rId21"/>
    <p:sldId id="348" r:id="rId22"/>
    <p:sldId id="349" r:id="rId23"/>
    <p:sldId id="350" r:id="rId24"/>
    <p:sldId id="355" r:id="rId25"/>
    <p:sldId id="360" r:id="rId26"/>
  </p:sldIdLst>
  <p:sldSz cx="9144000" cy="6858000" type="screen4x3"/>
  <p:notesSz cx="7010400" cy="9296400"/>
  <p:defaultTextStyle>
    <a:defPPr>
      <a:defRPr lang="en-US"/>
    </a:defPPr>
    <a:lvl1pPr algn="l" rtl="0" eaLnBrk="0" fontAlgn="base" hangingPunct="0">
      <a:spcBef>
        <a:spcPct val="0"/>
      </a:spcBef>
      <a:spcAft>
        <a:spcPct val="0"/>
      </a:spcAft>
      <a:defRPr b="1" kern="1200">
        <a:solidFill>
          <a:schemeClr val="tx1"/>
        </a:solidFill>
        <a:latin typeface="Tahoma" pitchFamily="34" charset="0"/>
        <a:ea typeface="+mn-ea"/>
        <a:cs typeface="+mn-cs"/>
      </a:defRPr>
    </a:lvl1pPr>
    <a:lvl2pPr marL="457200" algn="l" rtl="0" eaLnBrk="0" fontAlgn="base" hangingPunct="0">
      <a:spcBef>
        <a:spcPct val="0"/>
      </a:spcBef>
      <a:spcAft>
        <a:spcPct val="0"/>
      </a:spcAft>
      <a:defRPr b="1" kern="1200">
        <a:solidFill>
          <a:schemeClr val="tx1"/>
        </a:solidFill>
        <a:latin typeface="Tahoma" pitchFamily="34" charset="0"/>
        <a:ea typeface="+mn-ea"/>
        <a:cs typeface="+mn-cs"/>
      </a:defRPr>
    </a:lvl2pPr>
    <a:lvl3pPr marL="914400" algn="l" rtl="0" eaLnBrk="0" fontAlgn="base" hangingPunct="0">
      <a:spcBef>
        <a:spcPct val="0"/>
      </a:spcBef>
      <a:spcAft>
        <a:spcPct val="0"/>
      </a:spcAft>
      <a:defRPr b="1"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b="1"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b="1" kern="1200">
        <a:solidFill>
          <a:schemeClr val="tx1"/>
        </a:solidFill>
        <a:latin typeface="Tahoma" pitchFamily="34" charset="0"/>
        <a:ea typeface="+mn-ea"/>
        <a:cs typeface="+mn-cs"/>
      </a:defRPr>
    </a:lvl5pPr>
    <a:lvl6pPr marL="2286000" algn="l" defTabSz="914400" rtl="0" eaLnBrk="1" latinLnBrk="0" hangingPunct="1">
      <a:defRPr b="1" kern="1200">
        <a:solidFill>
          <a:schemeClr val="tx1"/>
        </a:solidFill>
        <a:latin typeface="Tahoma" pitchFamily="34" charset="0"/>
        <a:ea typeface="+mn-ea"/>
        <a:cs typeface="+mn-cs"/>
      </a:defRPr>
    </a:lvl6pPr>
    <a:lvl7pPr marL="2743200" algn="l" defTabSz="914400" rtl="0" eaLnBrk="1" latinLnBrk="0" hangingPunct="1">
      <a:defRPr b="1" kern="1200">
        <a:solidFill>
          <a:schemeClr val="tx1"/>
        </a:solidFill>
        <a:latin typeface="Tahoma" pitchFamily="34" charset="0"/>
        <a:ea typeface="+mn-ea"/>
        <a:cs typeface="+mn-cs"/>
      </a:defRPr>
    </a:lvl7pPr>
    <a:lvl8pPr marL="3200400" algn="l" defTabSz="914400" rtl="0" eaLnBrk="1" latinLnBrk="0" hangingPunct="1">
      <a:defRPr b="1" kern="1200">
        <a:solidFill>
          <a:schemeClr val="tx1"/>
        </a:solidFill>
        <a:latin typeface="Tahoma" pitchFamily="34" charset="0"/>
        <a:ea typeface="+mn-ea"/>
        <a:cs typeface="+mn-cs"/>
      </a:defRPr>
    </a:lvl8pPr>
    <a:lvl9pPr marL="3657600" algn="l" defTabSz="914400" rtl="0" eaLnBrk="1" latinLnBrk="0" hangingPunct="1">
      <a:defRPr b="1"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5BA55B"/>
    <a:srgbClr val="1D1D93"/>
    <a:srgbClr val="12189A"/>
    <a:srgbClr val="090C4F"/>
    <a:srgbClr val="1E1E96"/>
    <a:srgbClr val="3F3FD9"/>
    <a:srgbClr val="86BB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0" autoAdjust="0"/>
    <p:restoredTop sz="87515" autoAdjust="0"/>
  </p:normalViewPr>
  <p:slideViewPr>
    <p:cSldViewPr>
      <p:cViewPr varScale="1">
        <p:scale>
          <a:sx n="69" d="100"/>
          <a:sy n="69" d="100"/>
        </p:scale>
        <p:origin x="-67" y="-103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8" d="100"/>
          <a:sy n="98" d="100"/>
        </p:scale>
        <p:origin x="-346" y="-7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xmlns="" id="{DA7A0CE8-0948-4CD5-9E67-F01F2E7D8D44}"/>
              </a:ext>
            </a:extLst>
          </p:cNvPr>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eaLnBrk="1" hangingPunct="1">
              <a:defRPr sz="1200" b="0">
                <a:latin typeface="Arial" charset="0"/>
              </a:defRPr>
            </a:lvl1pPr>
          </a:lstStyle>
          <a:p>
            <a:pPr>
              <a:defRPr/>
            </a:pPr>
            <a:endParaRPr lang="en-US"/>
          </a:p>
        </p:txBody>
      </p:sp>
      <p:sp>
        <p:nvSpPr>
          <p:cNvPr id="141315" name="Rectangle 3">
            <a:extLst>
              <a:ext uri="{FF2B5EF4-FFF2-40B4-BE49-F238E27FC236}">
                <a16:creationId xmlns:a16="http://schemas.microsoft.com/office/drawing/2014/main" xmlns="" id="{5C8DEB54-3E04-424B-9779-E563814957A3}"/>
              </a:ext>
            </a:extLst>
          </p:cNvPr>
          <p:cNvSpPr>
            <a:spLocks noGrp="1" noChangeArrowheads="1"/>
          </p:cNvSpPr>
          <p:nvPr>
            <p:ph type="dt" sz="quarter" idx="1"/>
          </p:nvPr>
        </p:nvSpPr>
        <p:spPr bwMode="auto">
          <a:xfrm>
            <a:off x="3971925" y="0"/>
            <a:ext cx="3036888" cy="4651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eaLnBrk="1" hangingPunct="1">
              <a:defRPr sz="1200" b="0">
                <a:latin typeface="Arial" charset="0"/>
              </a:defRPr>
            </a:lvl1pPr>
          </a:lstStyle>
          <a:p>
            <a:pPr>
              <a:defRPr/>
            </a:pPr>
            <a:endParaRPr lang="en-US"/>
          </a:p>
        </p:txBody>
      </p:sp>
      <p:sp>
        <p:nvSpPr>
          <p:cNvPr id="141316" name="Rectangle 4">
            <a:extLst>
              <a:ext uri="{FF2B5EF4-FFF2-40B4-BE49-F238E27FC236}">
                <a16:creationId xmlns:a16="http://schemas.microsoft.com/office/drawing/2014/main" xmlns="" id="{5162281D-A829-46A2-833A-82E9EFE68F11}"/>
              </a:ext>
            </a:extLst>
          </p:cNvPr>
          <p:cNvSpPr>
            <a:spLocks noGrp="1" noChangeArrowheads="1"/>
          </p:cNvSpPr>
          <p:nvPr>
            <p:ph type="ftr" sz="quarter" idx="2"/>
          </p:nvPr>
        </p:nvSpPr>
        <p:spPr bwMode="auto">
          <a:xfrm>
            <a:off x="0" y="8829675"/>
            <a:ext cx="3036888" cy="465138"/>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eaLnBrk="1" hangingPunct="1">
              <a:defRPr sz="1200" b="0">
                <a:latin typeface="Arial" charset="0"/>
              </a:defRPr>
            </a:lvl1pPr>
          </a:lstStyle>
          <a:p>
            <a:pPr>
              <a:defRPr/>
            </a:pPr>
            <a:endParaRPr lang="en-US"/>
          </a:p>
        </p:txBody>
      </p:sp>
      <p:sp>
        <p:nvSpPr>
          <p:cNvPr id="141317" name="Rectangle 5">
            <a:extLst>
              <a:ext uri="{FF2B5EF4-FFF2-40B4-BE49-F238E27FC236}">
                <a16:creationId xmlns:a16="http://schemas.microsoft.com/office/drawing/2014/main" xmlns="" id="{F0ABD843-0315-496C-9AB7-91590BF59733}"/>
              </a:ext>
            </a:extLst>
          </p:cNvPr>
          <p:cNvSpPr>
            <a:spLocks noGrp="1" noChangeArrowheads="1"/>
          </p:cNvSpPr>
          <p:nvPr>
            <p:ph type="sldNum" sz="quarter" idx="3"/>
          </p:nvPr>
        </p:nvSpPr>
        <p:spPr bwMode="auto">
          <a:xfrm>
            <a:off x="3971925" y="8829675"/>
            <a:ext cx="3036888" cy="465138"/>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eaLnBrk="1" hangingPunct="1">
              <a:defRPr sz="1200" b="0">
                <a:latin typeface="Arial" charset="0"/>
              </a:defRPr>
            </a:lvl1pPr>
          </a:lstStyle>
          <a:p>
            <a:fld id="{710D06C1-DD4F-4334-9EAF-FB0B755B4E59}" type="slidenum">
              <a:rPr lang="en-US" altLang="en-US"/>
              <a:pPr/>
              <a:t>‹#›</a:t>
            </a:fld>
            <a:endParaRPr lang="en-US" altLang="en-US"/>
          </a:p>
        </p:txBody>
      </p:sp>
    </p:spTree>
    <p:extLst>
      <p:ext uri="{BB962C8B-B14F-4D97-AF65-F5344CB8AC3E}">
        <p14:creationId xmlns:p14="http://schemas.microsoft.com/office/powerpoint/2010/main" val="2474466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xmlns="" id="{1E06199E-4B70-4784-8024-7A85A3ED66D5}"/>
              </a:ext>
            </a:extLst>
          </p:cNvPr>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2415" eaLnBrk="1" hangingPunct="1">
              <a:defRPr sz="1200" b="0">
                <a:latin typeface="Arial" charset="0"/>
              </a:defRPr>
            </a:lvl1pPr>
          </a:lstStyle>
          <a:p>
            <a:pPr>
              <a:defRPr/>
            </a:pPr>
            <a:endParaRPr lang="en-US"/>
          </a:p>
        </p:txBody>
      </p:sp>
      <p:sp>
        <p:nvSpPr>
          <p:cNvPr id="24579" name="Rectangle 3">
            <a:extLst>
              <a:ext uri="{FF2B5EF4-FFF2-40B4-BE49-F238E27FC236}">
                <a16:creationId xmlns:a16="http://schemas.microsoft.com/office/drawing/2014/main" xmlns="" id="{98927570-5788-4D52-83C9-F85661EB59A8}"/>
              </a:ext>
            </a:extLst>
          </p:cNvPr>
          <p:cNvSpPr>
            <a:spLocks noGrp="1" noChangeArrowheads="1"/>
          </p:cNvSpPr>
          <p:nvPr>
            <p:ph type="dt" idx="1"/>
          </p:nvPr>
        </p:nvSpPr>
        <p:spPr bwMode="auto">
          <a:xfrm>
            <a:off x="3971925" y="0"/>
            <a:ext cx="3036888" cy="46513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2415" eaLnBrk="1" hangingPunct="1">
              <a:defRPr sz="1200" b="0">
                <a:latin typeface="Arial" charset="0"/>
              </a:defRPr>
            </a:lvl1pPr>
          </a:lstStyle>
          <a:p>
            <a:pPr>
              <a:defRPr/>
            </a:pPr>
            <a:endParaRPr lang="en-US"/>
          </a:p>
        </p:txBody>
      </p:sp>
      <p:sp>
        <p:nvSpPr>
          <p:cNvPr id="14340" name="Rectangle 4"/>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5">
            <a:extLst>
              <a:ext uri="{FF2B5EF4-FFF2-40B4-BE49-F238E27FC236}">
                <a16:creationId xmlns:a16="http://schemas.microsoft.com/office/drawing/2014/main" xmlns="" id="{5B3C2A14-5553-4DCE-9C1D-8B8C1A865FF3}"/>
              </a:ext>
            </a:extLst>
          </p:cNvPr>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6">
            <a:extLst>
              <a:ext uri="{FF2B5EF4-FFF2-40B4-BE49-F238E27FC236}">
                <a16:creationId xmlns:a16="http://schemas.microsoft.com/office/drawing/2014/main" xmlns="" id="{F54264FF-2FA1-4B5D-8280-16BA4473EE58}"/>
              </a:ext>
            </a:extLst>
          </p:cNvPr>
          <p:cNvSpPr>
            <a:spLocks noGrp="1" noChangeArrowheads="1"/>
          </p:cNvSpPr>
          <p:nvPr>
            <p:ph type="ftr" sz="quarter" idx="4"/>
          </p:nvPr>
        </p:nvSpPr>
        <p:spPr bwMode="auto">
          <a:xfrm>
            <a:off x="0" y="8829675"/>
            <a:ext cx="3036888" cy="465138"/>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2415" eaLnBrk="1" hangingPunct="1">
              <a:defRPr sz="1200" b="0">
                <a:latin typeface="Arial" charset="0"/>
              </a:defRPr>
            </a:lvl1pPr>
          </a:lstStyle>
          <a:p>
            <a:pPr>
              <a:defRPr/>
            </a:pPr>
            <a:endParaRPr lang="en-US"/>
          </a:p>
        </p:txBody>
      </p:sp>
      <p:sp>
        <p:nvSpPr>
          <p:cNvPr id="24583" name="Rectangle 7">
            <a:extLst>
              <a:ext uri="{FF2B5EF4-FFF2-40B4-BE49-F238E27FC236}">
                <a16:creationId xmlns:a16="http://schemas.microsoft.com/office/drawing/2014/main" xmlns="" id="{4025A7A1-40AC-4EB8-BA09-0B53717AB0C6}"/>
              </a:ext>
            </a:extLst>
          </p:cNvPr>
          <p:cNvSpPr>
            <a:spLocks noGrp="1" noChangeArrowheads="1"/>
          </p:cNvSpPr>
          <p:nvPr>
            <p:ph type="sldNum" sz="quarter" idx="5"/>
          </p:nvPr>
        </p:nvSpPr>
        <p:spPr bwMode="auto">
          <a:xfrm>
            <a:off x="3971925" y="8829675"/>
            <a:ext cx="3036888" cy="465138"/>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eaLnBrk="1" hangingPunct="1">
              <a:defRPr sz="1200" b="0">
                <a:latin typeface="Arial" charset="0"/>
              </a:defRPr>
            </a:lvl1pPr>
          </a:lstStyle>
          <a:p>
            <a:fld id="{62CE655B-E81D-4481-9E61-666145F68149}" type="slidenum">
              <a:rPr lang="en-US" altLang="en-US"/>
              <a:pPr/>
              <a:t>‹#›</a:t>
            </a:fld>
            <a:endParaRPr lang="en-US" altLang="en-US"/>
          </a:p>
        </p:txBody>
      </p:sp>
    </p:spTree>
    <p:extLst>
      <p:ext uri="{BB962C8B-B14F-4D97-AF65-F5344CB8AC3E}">
        <p14:creationId xmlns:p14="http://schemas.microsoft.com/office/powerpoint/2010/main" val="38203109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Tahoma" pitchFamily="34" charset="0"/>
              </a:defRPr>
            </a:lvl1pPr>
            <a:lvl2pPr marL="742950" indent="-285750" defTabSz="931863">
              <a:defRPr b="1">
                <a:solidFill>
                  <a:schemeClr val="tx1"/>
                </a:solidFill>
                <a:latin typeface="Tahoma" pitchFamily="34" charset="0"/>
              </a:defRPr>
            </a:lvl2pPr>
            <a:lvl3pPr marL="1143000" indent="-228600" defTabSz="931863">
              <a:defRPr b="1">
                <a:solidFill>
                  <a:schemeClr val="tx1"/>
                </a:solidFill>
                <a:latin typeface="Tahoma" pitchFamily="34" charset="0"/>
              </a:defRPr>
            </a:lvl3pPr>
            <a:lvl4pPr marL="1600200" indent="-228600" defTabSz="931863">
              <a:defRPr b="1">
                <a:solidFill>
                  <a:schemeClr val="tx1"/>
                </a:solidFill>
                <a:latin typeface="Tahoma" pitchFamily="34" charset="0"/>
              </a:defRPr>
            </a:lvl4pPr>
            <a:lvl5pPr marL="2057400" indent="-228600" defTabSz="931863">
              <a:defRPr b="1">
                <a:solidFill>
                  <a:schemeClr val="tx1"/>
                </a:solidFill>
                <a:latin typeface="Tahoma" pitchFamily="34" charset="0"/>
              </a:defRPr>
            </a:lvl5pPr>
            <a:lvl6pPr marL="2514600" indent="-228600" defTabSz="931863" eaLnBrk="0" fontAlgn="base" hangingPunct="0">
              <a:spcBef>
                <a:spcPct val="0"/>
              </a:spcBef>
              <a:spcAft>
                <a:spcPct val="0"/>
              </a:spcAft>
              <a:defRPr b="1">
                <a:solidFill>
                  <a:schemeClr val="tx1"/>
                </a:solidFill>
                <a:latin typeface="Tahoma" pitchFamily="34" charset="0"/>
              </a:defRPr>
            </a:lvl6pPr>
            <a:lvl7pPr marL="2971800" indent="-228600" defTabSz="931863" eaLnBrk="0" fontAlgn="base" hangingPunct="0">
              <a:spcBef>
                <a:spcPct val="0"/>
              </a:spcBef>
              <a:spcAft>
                <a:spcPct val="0"/>
              </a:spcAft>
              <a:defRPr b="1">
                <a:solidFill>
                  <a:schemeClr val="tx1"/>
                </a:solidFill>
                <a:latin typeface="Tahoma" pitchFamily="34" charset="0"/>
              </a:defRPr>
            </a:lvl7pPr>
            <a:lvl8pPr marL="3429000" indent="-228600" defTabSz="931863" eaLnBrk="0" fontAlgn="base" hangingPunct="0">
              <a:spcBef>
                <a:spcPct val="0"/>
              </a:spcBef>
              <a:spcAft>
                <a:spcPct val="0"/>
              </a:spcAft>
              <a:defRPr b="1">
                <a:solidFill>
                  <a:schemeClr val="tx1"/>
                </a:solidFill>
                <a:latin typeface="Tahoma" pitchFamily="34" charset="0"/>
              </a:defRPr>
            </a:lvl8pPr>
            <a:lvl9pPr marL="3886200" indent="-228600" defTabSz="931863" eaLnBrk="0" fontAlgn="base" hangingPunct="0">
              <a:spcBef>
                <a:spcPct val="0"/>
              </a:spcBef>
              <a:spcAft>
                <a:spcPct val="0"/>
              </a:spcAft>
              <a:defRPr b="1">
                <a:solidFill>
                  <a:schemeClr val="tx1"/>
                </a:solidFill>
                <a:latin typeface="Tahoma" pitchFamily="34" charset="0"/>
              </a:defRPr>
            </a:lvl9pPr>
          </a:lstStyle>
          <a:p>
            <a:fld id="{4F0C1A9C-42CA-4A67-AE9B-AEF00E7799E9}" type="slidenum">
              <a:rPr lang="en-US" altLang="en-US" b="0">
                <a:latin typeface="Arial" charset="0"/>
              </a:rPr>
              <a:pPr/>
              <a:t>2</a:t>
            </a:fld>
            <a:endParaRPr lang="en-US" altLang="en-US" b="0">
              <a:latin typeface="Arial" charset="0"/>
            </a:endParaRPr>
          </a:p>
        </p:txBody>
      </p:sp>
      <p:sp>
        <p:nvSpPr>
          <p:cNvPr id="18435" name="Rectangle 2"/>
          <p:cNvSpPr>
            <a:spLocks noRo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Many Alaskans already know a fair amount about wildlife safety. But do we really know what we’re supposed to do if suddenly find ourselves staring down a bear or a moose is chasing us? Our goal is to increase that overall level of awareness. We want people to understand their risks in bear and moose country but not to be overly “bearanoid” or “paranoid.” Being outdoors has many, many benefits. Living with wild animals such as bears or moose is a real risk but should be kept in perspective. On average, three people are killed each year in bear attacks in North America. Each mauling is tragic but you are at much greater risk just driving from your school to home, for example. Our goal is to raise your awareness and knowledge so you can hopefully avoid these animals, but also know what to do should you encounter one.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Tahoma" pitchFamily="34" charset="0"/>
              </a:defRPr>
            </a:lvl1pPr>
            <a:lvl2pPr marL="744538" indent="-285750" defTabSz="931863">
              <a:defRPr b="1">
                <a:solidFill>
                  <a:schemeClr val="tx1"/>
                </a:solidFill>
                <a:latin typeface="Tahoma" pitchFamily="34" charset="0"/>
              </a:defRPr>
            </a:lvl2pPr>
            <a:lvl3pPr marL="1144588" indent="-228600" defTabSz="931863">
              <a:defRPr b="1">
                <a:solidFill>
                  <a:schemeClr val="tx1"/>
                </a:solidFill>
                <a:latin typeface="Tahoma" pitchFamily="34" charset="0"/>
              </a:defRPr>
            </a:lvl3pPr>
            <a:lvl4pPr marL="1603375" indent="-228600" defTabSz="931863">
              <a:defRPr b="1">
                <a:solidFill>
                  <a:schemeClr val="tx1"/>
                </a:solidFill>
                <a:latin typeface="Tahoma" pitchFamily="34" charset="0"/>
              </a:defRPr>
            </a:lvl4pPr>
            <a:lvl5pPr marL="2060575" indent="-228600" defTabSz="931863">
              <a:defRPr b="1">
                <a:solidFill>
                  <a:schemeClr val="tx1"/>
                </a:solidFill>
                <a:latin typeface="Tahoma" pitchFamily="34" charset="0"/>
              </a:defRPr>
            </a:lvl5pPr>
            <a:lvl6pPr marL="2517775" indent="-228600" defTabSz="931863" eaLnBrk="0" fontAlgn="base" hangingPunct="0">
              <a:spcBef>
                <a:spcPct val="0"/>
              </a:spcBef>
              <a:spcAft>
                <a:spcPct val="0"/>
              </a:spcAft>
              <a:defRPr b="1">
                <a:solidFill>
                  <a:schemeClr val="tx1"/>
                </a:solidFill>
                <a:latin typeface="Tahoma" pitchFamily="34" charset="0"/>
              </a:defRPr>
            </a:lvl6pPr>
            <a:lvl7pPr marL="2974975" indent="-228600" defTabSz="931863" eaLnBrk="0" fontAlgn="base" hangingPunct="0">
              <a:spcBef>
                <a:spcPct val="0"/>
              </a:spcBef>
              <a:spcAft>
                <a:spcPct val="0"/>
              </a:spcAft>
              <a:defRPr b="1">
                <a:solidFill>
                  <a:schemeClr val="tx1"/>
                </a:solidFill>
                <a:latin typeface="Tahoma" pitchFamily="34" charset="0"/>
              </a:defRPr>
            </a:lvl7pPr>
            <a:lvl8pPr marL="3432175" indent="-228600" defTabSz="931863" eaLnBrk="0" fontAlgn="base" hangingPunct="0">
              <a:spcBef>
                <a:spcPct val="0"/>
              </a:spcBef>
              <a:spcAft>
                <a:spcPct val="0"/>
              </a:spcAft>
              <a:defRPr b="1">
                <a:solidFill>
                  <a:schemeClr val="tx1"/>
                </a:solidFill>
                <a:latin typeface="Tahoma" pitchFamily="34" charset="0"/>
              </a:defRPr>
            </a:lvl8pPr>
            <a:lvl9pPr marL="3889375" indent="-228600" defTabSz="931863" eaLnBrk="0" fontAlgn="base" hangingPunct="0">
              <a:spcBef>
                <a:spcPct val="0"/>
              </a:spcBef>
              <a:spcAft>
                <a:spcPct val="0"/>
              </a:spcAft>
              <a:defRPr b="1">
                <a:solidFill>
                  <a:schemeClr val="tx1"/>
                </a:solidFill>
                <a:latin typeface="Tahoma" pitchFamily="34" charset="0"/>
              </a:defRPr>
            </a:lvl9pPr>
          </a:lstStyle>
          <a:p>
            <a:fld id="{2ED48859-8FCB-4B09-97E2-B7A0CBF0F8A3}" type="slidenum">
              <a:rPr lang="en-US" altLang="en-US" b="0">
                <a:latin typeface="Arial" charset="0"/>
              </a:rPr>
              <a:pPr/>
              <a:t>11</a:t>
            </a:fld>
            <a:endParaRPr lang="en-US" altLang="en-US" b="0">
              <a:latin typeface="Arial"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Use a triangle method when tent camping, with your food storage and cooking areas separated from your tent by at least 100 feet or so. Pay attention to the prevailing wind direction, so cooking smells don’t get blown toward your tent.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Tahoma" pitchFamily="34" charset="0"/>
              </a:defRPr>
            </a:lvl1pPr>
            <a:lvl2pPr marL="742950" indent="-285750" defTabSz="931863">
              <a:defRPr b="1">
                <a:solidFill>
                  <a:schemeClr val="tx1"/>
                </a:solidFill>
                <a:latin typeface="Tahoma" pitchFamily="34" charset="0"/>
              </a:defRPr>
            </a:lvl2pPr>
            <a:lvl3pPr marL="1143000" indent="-228600" defTabSz="931863">
              <a:defRPr b="1">
                <a:solidFill>
                  <a:schemeClr val="tx1"/>
                </a:solidFill>
                <a:latin typeface="Tahoma" pitchFamily="34" charset="0"/>
              </a:defRPr>
            </a:lvl3pPr>
            <a:lvl4pPr marL="1600200" indent="-228600" defTabSz="931863">
              <a:defRPr b="1">
                <a:solidFill>
                  <a:schemeClr val="tx1"/>
                </a:solidFill>
                <a:latin typeface="Tahoma" pitchFamily="34" charset="0"/>
              </a:defRPr>
            </a:lvl4pPr>
            <a:lvl5pPr marL="2057400" indent="-228600" defTabSz="931863">
              <a:defRPr b="1">
                <a:solidFill>
                  <a:schemeClr val="tx1"/>
                </a:solidFill>
                <a:latin typeface="Tahoma" pitchFamily="34" charset="0"/>
              </a:defRPr>
            </a:lvl5pPr>
            <a:lvl6pPr marL="2514600" indent="-228600" defTabSz="931863" eaLnBrk="0" fontAlgn="base" hangingPunct="0">
              <a:spcBef>
                <a:spcPct val="0"/>
              </a:spcBef>
              <a:spcAft>
                <a:spcPct val="0"/>
              </a:spcAft>
              <a:defRPr b="1">
                <a:solidFill>
                  <a:schemeClr val="tx1"/>
                </a:solidFill>
                <a:latin typeface="Tahoma" pitchFamily="34" charset="0"/>
              </a:defRPr>
            </a:lvl6pPr>
            <a:lvl7pPr marL="2971800" indent="-228600" defTabSz="931863" eaLnBrk="0" fontAlgn="base" hangingPunct="0">
              <a:spcBef>
                <a:spcPct val="0"/>
              </a:spcBef>
              <a:spcAft>
                <a:spcPct val="0"/>
              </a:spcAft>
              <a:defRPr b="1">
                <a:solidFill>
                  <a:schemeClr val="tx1"/>
                </a:solidFill>
                <a:latin typeface="Tahoma" pitchFamily="34" charset="0"/>
              </a:defRPr>
            </a:lvl7pPr>
            <a:lvl8pPr marL="3429000" indent="-228600" defTabSz="931863" eaLnBrk="0" fontAlgn="base" hangingPunct="0">
              <a:spcBef>
                <a:spcPct val="0"/>
              </a:spcBef>
              <a:spcAft>
                <a:spcPct val="0"/>
              </a:spcAft>
              <a:defRPr b="1">
                <a:solidFill>
                  <a:schemeClr val="tx1"/>
                </a:solidFill>
                <a:latin typeface="Tahoma" pitchFamily="34" charset="0"/>
              </a:defRPr>
            </a:lvl8pPr>
            <a:lvl9pPr marL="3886200" indent="-228600" defTabSz="931863" eaLnBrk="0" fontAlgn="base" hangingPunct="0">
              <a:spcBef>
                <a:spcPct val="0"/>
              </a:spcBef>
              <a:spcAft>
                <a:spcPct val="0"/>
              </a:spcAft>
              <a:defRPr b="1">
                <a:solidFill>
                  <a:schemeClr val="tx1"/>
                </a:solidFill>
                <a:latin typeface="Tahoma" pitchFamily="34" charset="0"/>
              </a:defRPr>
            </a:lvl9pPr>
          </a:lstStyle>
          <a:p>
            <a:fld id="{CC057CE1-6555-4E64-82E3-502570D61552}" type="slidenum">
              <a:rPr lang="en-US" altLang="en-US" b="0">
                <a:latin typeface="Arial" charset="0"/>
              </a:rPr>
              <a:pPr/>
              <a:t>12</a:t>
            </a:fld>
            <a:endParaRPr lang="en-US" altLang="en-US" b="0">
              <a:latin typeface="Arial" charset="0"/>
            </a:endParaRPr>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smtClean="0"/>
              <a:t>Your behavior also teaches the bear something about humans, and shapes future encounters between that bear and other humans. Bears are smart and learn from their experiences. So you have a lot of responsibility to try to do the right thing – for your own safety, the bear’s safety and the safety of others.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Tahoma" pitchFamily="34" charset="0"/>
              </a:defRPr>
            </a:lvl1pPr>
            <a:lvl2pPr marL="744538" indent="-285750" defTabSz="931863">
              <a:defRPr b="1">
                <a:solidFill>
                  <a:schemeClr val="tx1"/>
                </a:solidFill>
                <a:latin typeface="Tahoma" pitchFamily="34" charset="0"/>
              </a:defRPr>
            </a:lvl2pPr>
            <a:lvl3pPr marL="1144588" indent="-228600" defTabSz="931863">
              <a:defRPr b="1">
                <a:solidFill>
                  <a:schemeClr val="tx1"/>
                </a:solidFill>
                <a:latin typeface="Tahoma" pitchFamily="34" charset="0"/>
              </a:defRPr>
            </a:lvl3pPr>
            <a:lvl4pPr marL="1603375" indent="-228600" defTabSz="931863">
              <a:defRPr b="1">
                <a:solidFill>
                  <a:schemeClr val="tx1"/>
                </a:solidFill>
                <a:latin typeface="Tahoma" pitchFamily="34" charset="0"/>
              </a:defRPr>
            </a:lvl4pPr>
            <a:lvl5pPr marL="2060575" indent="-228600" defTabSz="931863">
              <a:defRPr b="1">
                <a:solidFill>
                  <a:schemeClr val="tx1"/>
                </a:solidFill>
                <a:latin typeface="Tahoma" pitchFamily="34" charset="0"/>
              </a:defRPr>
            </a:lvl5pPr>
            <a:lvl6pPr marL="2517775" indent="-228600" defTabSz="931863" eaLnBrk="0" fontAlgn="base" hangingPunct="0">
              <a:spcBef>
                <a:spcPct val="0"/>
              </a:spcBef>
              <a:spcAft>
                <a:spcPct val="0"/>
              </a:spcAft>
              <a:defRPr b="1">
                <a:solidFill>
                  <a:schemeClr val="tx1"/>
                </a:solidFill>
                <a:latin typeface="Tahoma" pitchFamily="34" charset="0"/>
              </a:defRPr>
            </a:lvl6pPr>
            <a:lvl7pPr marL="2974975" indent="-228600" defTabSz="931863" eaLnBrk="0" fontAlgn="base" hangingPunct="0">
              <a:spcBef>
                <a:spcPct val="0"/>
              </a:spcBef>
              <a:spcAft>
                <a:spcPct val="0"/>
              </a:spcAft>
              <a:defRPr b="1">
                <a:solidFill>
                  <a:schemeClr val="tx1"/>
                </a:solidFill>
                <a:latin typeface="Tahoma" pitchFamily="34" charset="0"/>
              </a:defRPr>
            </a:lvl7pPr>
            <a:lvl8pPr marL="3432175" indent="-228600" defTabSz="931863" eaLnBrk="0" fontAlgn="base" hangingPunct="0">
              <a:spcBef>
                <a:spcPct val="0"/>
              </a:spcBef>
              <a:spcAft>
                <a:spcPct val="0"/>
              </a:spcAft>
              <a:defRPr b="1">
                <a:solidFill>
                  <a:schemeClr val="tx1"/>
                </a:solidFill>
                <a:latin typeface="Tahoma" pitchFamily="34" charset="0"/>
              </a:defRPr>
            </a:lvl8pPr>
            <a:lvl9pPr marL="3889375" indent="-228600" defTabSz="931863" eaLnBrk="0" fontAlgn="base" hangingPunct="0">
              <a:spcBef>
                <a:spcPct val="0"/>
              </a:spcBef>
              <a:spcAft>
                <a:spcPct val="0"/>
              </a:spcAft>
              <a:defRPr b="1">
                <a:solidFill>
                  <a:schemeClr val="tx1"/>
                </a:solidFill>
                <a:latin typeface="Tahoma" pitchFamily="34" charset="0"/>
              </a:defRPr>
            </a:lvl9pPr>
          </a:lstStyle>
          <a:p>
            <a:fld id="{6F561D88-F09B-4240-B1C7-65BAAEE620E2}" type="slidenum">
              <a:rPr lang="en-US" altLang="en-US" b="0">
                <a:latin typeface="Arial" charset="0"/>
              </a:rPr>
              <a:pPr/>
              <a:t>13</a:t>
            </a:fld>
            <a:endParaRPr lang="en-US" altLang="en-US" b="0">
              <a:latin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These next few slides cover just the basics of what to do if you encounter a bear. We won’t be going into great detail here because it is covered really well in the movie we’ll show next, “Staying Safe in Bear Country.”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ChangeArrowheads="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Tahoma" pitchFamily="34" charset="0"/>
              </a:defRPr>
            </a:lvl1pPr>
            <a:lvl2pPr marL="742950" indent="-285750" defTabSz="931863">
              <a:defRPr b="1">
                <a:solidFill>
                  <a:schemeClr val="tx1"/>
                </a:solidFill>
                <a:latin typeface="Tahoma" pitchFamily="34" charset="0"/>
              </a:defRPr>
            </a:lvl2pPr>
            <a:lvl3pPr marL="1143000" indent="-228600" defTabSz="931863">
              <a:defRPr b="1">
                <a:solidFill>
                  <a:schemeClr val="tx1"/>
                </a:solidFill>
                <a:latin typeface="Tahoma" pitchFamily="34" charset="0"/>
              </a:defRPr>
            </a:lvl3pPr>
            <a:lvl4pPr marL="1600200" indent="-228600" defTabSz="931863">
              <a:defRPr b="1">
                <a:solidFill>
                  <a:schemeClr val="tx1"/>
                </a:solidFill>
                <a:latin typeface="Tahoma" pitchFamily="34" charset="0"/>
              </a:defRPr>
            </a:lvl4pPr>
            <a:lvl5pPr marL="2057400" indent="-228600" defTabSz="931863">
              <a:defRPr b="1">
                <a:solidFill>
                  <a:schemeClr val="tx1"/>
                </a:solidFill>
                <a:latin typeface="Tahoma" pitchFamily="34" charset="0"/>
              </a:defRPr>
            </a:lvl5pPr>
            <a:lvl6pPr marL="2514600" indent="-228600" defTabSz="931863" eaLnBrk="0" fontAlgn="base" hangingPunct="0">
              <a:spcBef>
                <a:spcPct val="0"/>
              </a:spcBef>
              <a:spcAft>
                <a:spcPct val="0"/>
              </a:spcAft>
              <a:defRPr b="1">
                <a:solidFill>
                  <a:schemeClr val="tx1"/>
                </a:solidFill>
                <a:latin typeface="Tahoma" pitchFamily="34" charset="0"/>
              </a:defRPr>
            </a:lvl6pPr>
            <a:lvl7pPr marL="2971800" indent="-228600" defTabSz="931863" eaLnBrk="0" fontAlgn="base" hangingPunct="0">
              <a:spcBef>
                <a:spcPct val="0"/>
              </a:spcBef>
              <a:spcAft>
                <a:spcPct val="0"/>
              </a:spcAft>
              <a:defRPr b="1">
                <a:solidFill>
                  <a:schemeClr val="tx1"/>
                </a:solidFill>
                <a:latin typeface="Tahoma" pitchFamily="34" charset="0"/>
              </a:defRPr>
            </a:lvl7pPr>
            <a:lvl8pPr marL="3429000" indent="-228600" defTabSz="931863" eaLnBrk="0" fontAlgn="base" hangingPunct="0">
              <a:spcBef>
                <a:spcPct val="0"/>
              </a:spcBef>
              <a:spcAft>
                <a:spcPct val="0"/>
              </a:spcAft>
              <a:defRPr b="1">
                <a:solidFill>
                  <a:schemeClr val="tx1"/>
                </a:solidFill>
                <a:latin typeface="Tahoma" pitchFamily="34" charset="0"/>
              </a:defRPr>
            </a:lvl8pPr>
            <a:lvl9pPr marL="3886200" indent="-228600" defTabSz="931863" eaLnBrk="0" fontAlgn="base" hangingPunct="0">
              <a:spcBef>
                <a:spcPct val="0"/>
              </a:spcBef>
              <a:spcAft>
                <a:spcPct val="0"/>
              </a:spcAft>
              <a:defRPr b="1">
                <a:solidFill>
                  <a:schemeClr val="tx1"/>
                </a:solidFill>
                <a:latin typeface="Tahoma" pitchFamily="34" charset="0"/>
              </a:defRPr>
            </a:lvl9pPr>
          </a:lstStyle>
          <a:p>
            <a:fld id="{FD004940-D60C-4EAA-BD84-AB4021FB850A}" type="slidenum">
              <a:rPr lang="en-US" altLang="en-US" b="0">
                <a:latin typeface="Arial" charset="0"/>
              </a:rPr>
              <a:pPr/>
              <a:t>14</a:t>
            </a:fld>
            <a:endParaRPr lang="en-US" altLang="en-US" b="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Tahoma" pitchFamily="34" charset="0"/>
              </a:defRPr>
            </a:lvl1pPr>
            <a:lvl2pPr marL="744538" indent="-285750" defTabSz="931863">
              <a:defRPr b="1">
                <a:solidFill>
                  <a:schemeClr val="tx1"/>
                </a:solidFill>
                <a:latin typeface="Tahoma" pitchFamily="34" charset="0"/>
              </a:defRPr>
            </a:lvl2pPr>
            <a:lvl3pPr marL="1144588" indent="-228600" defTabSz="931863">
              <a:defRPr b="1">
                <a:solidFill>
                  <a:schemeClr val="tx1"/>
                </a:solidFill>
                <a:latin typeface="Tahoma" pitchFamily="34" charset="0"/>
              </a:defRPr>
            </a:lvl3pPr>
            <a:lvl4pPr marL="1603375" indent="-228600" defTabSz="931863">
              <a:defRPr b="1">
                <a:solidFill>
                  <a:schemeClr val="tx1"/>
                </a:solidFill>
                <a:latin typeface="Tahoma" pitchFamily="34" charset="0"/>
              </a:defRPr>
            </a:lvl4pPr>
            <a:lvl5pPr marL="2060575" indent="-228600" defTabSz="931863">
              <a:defRPr b="1">
                <a:solidFill>
                  <a:schemeClr val="tx1"/>
                </a:solidFill>
                <a:latin typeface="Tahoma" pitchFamily="34" charset="0"/>
              </a:defRPr>
            </a:lvl5pPr>
            <a:lvl6pPr marL="2517775" indent="-228600" defTabSz="931863" eaLnBrk="0" fontAlgn="base" hangingPunct="0">
              <a:spcBef>
                <a:spcPct val="0"/>
              </a:spcBef>
              <a:spcAft>
                <a:spcPct val="0"/>
              </a:spcAft>
              <a:defRPr b="1">
                <a:solidFill>
                  <a:schemeClr val="tx1"/>
                </a:solidFill>
                <a:latin typeface="Tahoma" pitchFamily="34" charset="0"/>
              </a:defRPr>
            </a:lvl6pPr>
            <a:lvl7pPr marL="2974975" indent="-228600" defTabSz="931863" eaLnBrk="0" fontAlgn="base" hangingPunct="0">
              <a:spcBef>
                <a:spcPct val="0"/>
              </a:spcBef>
              <a:spcAft>
                <a:spcPct val="0"/>
              </a:spcAft>
              <a:defRPr b="1">
                <a:solidFill>
                  <a:schemeClr val="tx1"/>
                </a:solidFill>
                <a:latin typeface="Tahoma" pitchFamily="34" charset="0"/>
              </a:defRPr>
            </a:lvl7pPr>
            <a:lvl8pPr marL="3432175" indent="-228600" defTabSz="931863" eaLnBrk="0" fontAlgn="base" hangingPunct="0">
              <a:spcBef>
                <a:spcPct val="0"/>
              </a:spcBef>
              <a:spcAft>
                <a:spcPct val="0"/>
              </a:spcAft>
              <a:defRPr b="1">
                <a:solidFill>
                  <a:schemeClr val="tx1"/>
                </a:solidFill>
                <a:latin typeface="Tahoma" pitchFamily="34" charset="0"/>
              </a:defRPr>
            </a:lvl8pPr>
            <a:lvl9pPr marL="3889375" indent="-228600" defTabSz="931863" eaLnBrk="0" fontAlgn="base" hangingPunct="0">
              <a:spcBef>
                <a:spcPct val="0"/>
              </a:spcBef>
              <a:spcAft>
                <a:spcPct val="0"/>
              </a:spcAft>
              <a:defRPr b="1">
                <a:solidFill>
                  <a:schemeClr val="tx1"/>
                </a:solidFill>
                <a:latin typeface="Tahoma" pitchFamily="34" charset="0"/>
              </a:defRPr>
            </a:lvl9pPr>
          </a:lstStyle>
          <a:p>
            <a:fld id="{CA25B004-8AF3-4C1E-AB2E-0BBA821FE6A4}" type="slidenum">
              <a:rPr lang="en-US" altLang="en-US" b="0">
                <a:latin typeface="Arial" charset="0"/>
              </a:rPr>
              <a:pPr/>
              <a:t>15</a:t>
            </a:fld>
            <a:endParaRPr lang="en-US" altLang="en-US" b="0">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smtClean="0"/>
              <a:t>Moose safety is just as important. Bears go into dens in many parts of Alaska in winter but moose are around year-round and in some communities, their numbers grow in winter because they come closer to towns for the packed trails and available food.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Tahoma" pitchFamily="34" charset="0"/>
              </a:defRPr>
            </a:lvl1pPr>
            <a:lvl2pPr marL="744538" indent="-285750" defTabSz="931863">
              <a:defRPr b="1">
                <a:solidFill>
                  <a:schemeClr val="tx1"/>
                </a:solidFill>
                <a:latin typeface="Tahoma" pitchFamily="34" charset="0"/>
              </a:defRPr>
            </a:lvl2pPr>
            <a:lvl3pPr marL="1144588" indent="-228600" defTabSz="931863">
              <a:defRPr b="1">
                <a:solidFill>
                  <a:schemeClr val="tx1"/>
                </a:solidFill>
                <a:latin typeface="Tahoma" pitchFamily="34" charset="0"/>
              </a:defRPr>
            </a:lvl3pPr>
            <a:lvl4pPr marL="1603375" indent="-228600" defTabSz="931863">
              <a:defRPr b="1">
                <a:solidFill>
                  <a:schemeClr val="tx1"/>
                </a:solidFill>
                <a:latin typeface="Tahoma" pitchFamily="34" charset="0"/>
              </a:defRPr>
            </a:lvl4pPr>
            <a:lvl5pPr marL="2060575" indent="-228600" defTabSz="931863">
              <a:defRPr b="1">
                <a:solidFill>
                  <a:schemeClr val="tx1"/>
                </a:solidFill>
                <a:latin typeface="Tahoma" pitchFamily="34" charset="0"/>
              </a:defRPr>
            </a:lvl5pPr>
            <a:lvl6pPr marL="2517775" indent="-228600" defTabSz="931863" eaLnBrk="0" fontAlgn="base" hangingPunct="0">
              <a:spcBef>
                <a:spcPct val="0"/>
              </a:spcBef>
              <a:spcAft>
                <a:spcPct val="0"/>
              </a:spcAft>
              <a:defRPr b="1">
                <a:solidFill>
                  <a:schemeClr val="tx1"/>
                </a:solidFill>
                <a:latin typeface="Tahoma" pitchFamily="34" charset="0"/>
              </a:defRPr>
            </a:lvl6pPr>
            <a:lvl7pPr marL="2974975" indent="-228600" defTabSz="931863" eaLnBrk="0" fontAlgn="base" hangingPunct="0">
              <a:spcBef>
                <a:spcPct val="0"/>
              </a:spcBef>
              <a:spcAft>
                <a:spcPct val="0"/>
              </a:spcAft>
              <a:defRPr b="1">
                <a:solidFill>
                  <a:schemeClr val="tx1"/>
                </a:solidFill>
                <a:latin typeface="Tahoma" pitchFamily="34" charset="0"/>
              </a:defRPr>
            </a:lvl7pPr>
            <a:lvl8pPr marL="3432175" indent="-228600" defTabSz="931863" eaLnBrk="0" fontAlgn="base" hangingPunct="0">
              <a:spcBef>
                <a:spcPct val="0"/>
              </a:spcBef>
              <a:spcAft>
                <a:spcPct val="0"/>
              </a:spcAft>
              <a:defRPr b="1">
                <a:solidFill>
                  <a:schemeClr val="tx1"/>
                </a:solidFill>
                <a:latin typeface="Tahoma" pitchFamily="34" charset="0"/>
              </a:defRPr>
            </a:lvl8pPr>
            <a:lvl9pPr marL="3889375" indent="-228600" defTabSz="931863" eaLnBrk="0" fontAlgn="base" hangingPunct="0">
              <a:spcBef>
                <a:spcPct val="0"/>
              </a:spcBef>
              <a:spcAft>
                <a:spcPct val="0"/>
              </a:spcAft>
              <a:defRPr b="1">
                <a:solidFill>
                  <a:schemeClr val="tx1"/>
                </a:solidFill>
                <a:latin typeface="Tahoma" pitchFamily="34" charset="0"/>
              </a:defRPr>
            </a:lvl9pPr>
          </a:lstStyle>
          <a:p>
            <a:fld id="{13AB43D3-60CC-42B5-9655-067F2A90BBE4}" type="slidenum">
              <a:rPr lang="en-US" altLang="en-US" b="0">
                <a:latin typeface="Arial" charset="0"/>
              </a:rPr>
              <a:pPr/>
              <a:t>16</a:t>
            </a:fld>
            <a:endParaRPr lang="en-US" altLang="en-US" b="0">
              <a:latin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smtClean="0"/>
              <a:t>Winter is also a time for drivers to watch out for moose. Moose-vehicle collisions are common in Alaska. For safety tips, visit http://www.adfg.alaska.gov/index.cfm?adfg=livewith.drivingmoosecountry. </a:t>
            </a:r>
          </a:p>
          <a:p>
            <a:endParaRPr lang="en-US" altLang="en-US" sz="14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Tahoma" pitchFamily="34" charset="0"/>
              </a:defRPr>
            </a:lvl1pPr>
            <a:lvl2pPr marL="744538" indent="-285750" defTabSz="931863">
              <a:defRPr b="1">
                <a:solidFill>
                  <a:schemeClr val="tx1"/>
                </a:solidFill>
                <a:latin typeface="Tahoma" pitchFamily="34" charset="0"/>
              </a:defRPr>
            </a:lvl2pPr>
            <a:lvl3pPr marL="1144588" indent="-228600" defTabSz="931863">
              <a:defRPr b="1">
                <a:solidFill>
                  <a:schemeClr val="tx1"/>
                </a:solidFill>
                <a:latin typeface="Tahoma" pitchFamily="34" charset="0"/>
              </a:defRPr>
            </a:lvl3pPr>
            <a:lvl4pPr marL="1603375" indent="-228600" defTabSz="931863">
              <a:defRPr b="1">
                <a:solidFill>
                  <a:schemeClr val="tx1"/>
                </a:solidFill>
                <a:latin typeface="Tahoma" pitchFamily="34" charset="0"/>
              </a:defRPr>
            </a:lvl4pPr>
            <a:lvl5pPr marL="2060575" indent="-228600" defTabSz="931863">
              <a:defRPr b="1">
                <a:solidFill>
                  <a:schemeClr val="tx1"/>
                </a:solidFill>
                <a:latin typeface="Tahoma" pitchFamily="34" charset="0"/>
              </a:defRPr>
            </a:lvl5pPr>
            <a:lvl6pPr marL="2517775" indent="-228600" defTabSz="931863" eaLnBrk="0" fontAlgn="base" hangingPunct="0">
              <a:spcBef>
                <a:spcPct val="0"/>
              </a:spcBef>
              <a:spcAft>
                <a:spcPct val="0"/>
              </a:spcAft>
              <a:defRPr b="1">
                <a:solidFill>
                  <a:schemeClr val="tx1"/>
                </a:solidFill>
                <a:latin typeface="Tahoma" pitchFamily="34" charset="0"/>
              </a:defRPr>
            </a:lvl6pPr>
            <a:lvl7pPr marL="2974975" indent="-228600" defTabSz="931863" eaLnBrk="0" fontAlgn="base" hangingPunct="0">
              <a:spcBef>
                <a:spcPct val="0"/>
              </a:spcBef>
              <a:spcAft>
                <a:spcPct val="0"/>
              </a:spcAft>
              <a:defRPr b="1">
                <a:solidFill>
                  <a:schemeClr val="tx1"/>
                </a:solidFill>
                <a:latin typeface="Tahoma" pitchFamily="34" charset="0"/>
              </a:defRPr>
            </a:lvl7pPr>
            <a:lvl8pPr marL="3432175" indent="-228600" defTabSz="931863" eaLnBrk="0" fontAlgn="base" hangingPunct="0">
              <a:spcBef>
                <a:spcPct val="0"/>
              </a:spcBef>
              <a:spcAft>
                <a:spcPct val="0"/>
              </a:spcAft>
              <a:defRPr b="1">
                <a:solidFill>
                  <a:schemeClr val="tx1"/>
                </a:solidFill>
                <a:latin typeface="Tahoma" pitchFamily="34" charset="0"/>
              </a:defRPr>
            </a:lvl8pPr>
            <a:lvl9pPr marL="3889375" indent="-228600" defTabSz="931863" eaLnBrk="0" fontAlgn="base" hangingPunct="0">
              <a:spcBef>
                <a:spcPct val="0"/>
              </a:spcBef>
              <a:spcAft>
                <a:spcPct val="0"/>
              </a:spcAft>
              <a:defRPr b="1">
                <a:solidFill>
                  <a:schemeClr val="tx1"/>
                </a:solidFill>
                <a:latin typeface="Tahoma" pitchFamily="34" charset="0"/>
              </a:defRPr>
            </a:lvl9pPr>
          </a:lstStyle>
          <a:p>
            <a:fld id="{FA633D5A-F331-459B-B7DB-D0BB2C92E9ED}" type="slidenum">
              <a:rPr lang="en-US" altLang="en-US" b="0">
                <a:latin typeface="Arial" charset="0"/>
              </a:rPr>
              <a:pPr/>
              <a:t>17</a:t>
            </a:fld>
            <a:endParaRPr lang="en-US" altLang="en-US" b="0">
              <a:latin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smtClean="0"/>
              <a:t>OK. So now we’re into fall. Fall is the time of the rut, when dominant bulls gather harems of cows for breeding. The rut typically runs from September through October. It’s an important time to be extra careful around moose because they sometimes act a little crazy this time of year. Moose are usually solitary except for cows with calves, but this time of year they are often in groups. Again, give moose plenty of space. You especially don’t want to get between a bull and some cows.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Tahoma" pitchFamily="34" charset="0"/>
              </a:defRPr>
            </a:lvl1pPr>
            <a:lvl2pPr marL="744538" indent="-285750" defTabSz="931863">
              <a:defRPr b="1">
                <a:solidFill>
                  <a:schemeClr val="tx1"/>
                </a:solidFill>
                <a:latin typeface="Tahoma" pitchFamily="34" charset="0"/>
              </a:defRPr>
            </a:lvl2pPr>
            <a:lvl3pPr marL="1144588" indent="-228600" defTabSz="931863">
              <a:defRPr b="1">
                <a:solidFill>
                  <a:schemeClr val="tx1"/>
                </a:solidFill>
                <a:latin typeface="Tahoma" pitchFamily="34" charset="0"/>
              </a:defRPr>
            </a:lvl3pPr>
            <a:lvl4pPr marL="1603375" indent="-228600" defTabSz="931863">
              <a:defRPr b="1">
                <a:solidFill>
                  <a:schemeClr val="tx1"/>
                </a:solidFill>
                <a:latin typeface="Tahoma" pitchFamily="34" charset="0"/>
              </a:defRPr>
            </a:lvl4pPr>
            <a:lvl5pPr marL="2060575" indent="-228600" defTabSz="931863">
              <a:defRPr b="1">
                <a:solidFill>
                  <a:schemeClr val="tx1"/>
                </a:solidFill>
                <a:latin typeface="Tahoma" pitchFamily="34" charset="0"/>
              </a:defRPr>
            </a:lvl5pPr>
            <a:lvl6pPr marL="2517775" indent="-228600" defTabSz="931863" eaLnBrk="0" fontAlgn="base" hangingPunct="0">
              <a:spcBef>
                <a:spcPct val="0"/>
              </a:spcBef>
              <a:spcAft>
                <a:spcPct val="0"/>
              </a:spcAft>
              <a:defRPr b="1">
                <a:solidFill>
                  <a:schemeClr val="tx1"/>
                </a:solidFill>
                <a:latin typeface="Tahoma" pitchFamily="34" charset="0"/>
              </a:defRPr>
            </a:lvl6pPr>
            <a:lvl7pPr marL="2974975" indent="-228600" defTabSz="931863" eaLnBrk="0" fontAlgn="base" hangingPunct="0">
              <a:spcBef>
                <a:spcPct val="0"/>
              </a:spcBef>
              <a:spcAft>
                <a:spcPct val="0"/>
              </a:spcAft>
              <a:defRPr b="1">
                <a:solidFill>
                  <a:schemeClr val="tx1"/>
                </a:solidFill>
                <a:latin typeface="Tahoma" pitchFamily="34" charset="0"/>
              </a:defRPr>
            </a:lvl7pPr>
            <a:lvl8pPr marL="3432175" indent="-228600" defTabSz="931863" eaLnBrk="0" fontAlgn="base" hangingPunct="0">
              <a:spcBef>
                <a:spcPct val="0"/>
              </a:spcBef>
              <a:spcAft>
                <a:spcPct val="0"/>
              </a:spcAft>
              <a:defRPr b="1">
                <a:solidFill>
                  <a:schemeClr val="tx1"/>
                </a:solidFill>
                <a:latin typeface="Tahoma" pitchFamily="34" charset="0"/>
              </a:defRPr>
            </a:lvl8pPr>
            <a:lvl9pPr marL="3889375" indent="-228600" defTabSz="931863" eaLnBrk="0" fontAlgn="base" hangingPunct="0">
              <a:spcBef>
                <a:spcPct val="0"/>
              </a:spcBef>
              <a:spcAft>
                <a:spcPct val="0"/>
              </a:spcAft>
              <a:defRPr b="1">
                <a:solidFill>
                  <a:schemeClr val="tx1"/>
                </a:solidFill>
                <a:latin typeface="Tahoma" pitchFamily="34" charset="0"/>
              </a:defRPr>
            </a:lvl9pPr>
          </a:lstStyle>
          <a:p>
            <a:fld id="{B011EC30-F7DB-4693-B2EA-A249A9C79CC1}" type="slidenum">
              <a:rPr lang="en-US" altLang="en-US" b="0">
                <a:latin typeface="Arial" charset="0"/>
              </a:rPr>
              <a:pPr/>
              <a:t>18</a:t>
            </a:fld>
            <a:endParaRPr lang="en-US" altLang="en-US" b="0">
              <a:latin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smtClean="0"/>
              <a:t>Winter is when the moose population is highest around our schools and neighborhoods, so when we have to be most careful around moose. We’ll go over some specific tips about how to stay safe a little later but the biggest thing to remember today is to give moose plenty of space. What do moose do in winter? Mostly eat twigs and bark.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Tahoma" pitchFamily="34" charset="0"/>
              </a:defRPr>
            </a:lvl1pPr>
            <a:lvl2pPr marL="744538" indent="-285750" defTabSz="931863">
              <a:defRPr b="1">
                <a:solidFill>
                  <a:schemeClr val="tx1"/>
                </a:solidFill>
                <a:latin typeface="Tahoma" pitchFamily="34" charset="0"/>
              </a:defRPr>
            </a:lvl2pPr>
            <a:lvl3pPr marL="1144588" indent="-228600" defTabSz="931863">
              <a:defRPr b="1">
                <a:solidFill>
                  <a:schemeClr val="tx1"/>
                </a:solidFill>
                <a:latin typeface="Tahoma" pitchFamily="34" charset="0"/>
              </a:defRPr>
            </a:lvl3pPr>
            <a:lvl4pPr marL="1603375" indent="-228600" defTabSz="931863">
              <a:defRPr b="1">
                <a:solidFill>
                  <a:schemeClr val="tx1"/>
                </a:solidFill>
                <a:latin typeface="Tahoma" pitchFamily="34" charset="0"/>
              </a:defRPr>
            </a:lvl4pPr>
            <a:lvl5pPr marL="2060575" indent="-228600" defTabSz="931863">
              <a:defRPr b="1">
                <a:solidFill>
                  <a:schemeClr val="tx1"/>
                </a:solidFill>
                <a:latin typeface="Tahoma" pitchFamily="34" charset="0"/>
              </a:defRPr>
            </a:lvl5pPr>
            <a:lvl6pPr marL="2517775" indent="-228600" defTabSz="931863" eaLnBrk="0" fontAlgn="base" hangingPunct="0">
              <a:spcBef>
                <a:spcPct val="0"/>
              </a:spcBef>
              <a:spcAft>
                <a:spcPct val="0"/>
              </a:spcAft>
              <a:defRPr b="1">
                <a:solidFill>
                  <a:schemeClr val="tx1"/>
                </a:solidFill>
                <a:latin typeface="Tahoma" pitchFamily="34" charset="0"/>
              </a:defRPr>
            </a:lvl6pPr>
            <a:lvl7pPr marL="2974975" indent="-228600" defTabSz="931863" eaLnBrk="0" fontAlgn="base" hangingPunct="0">
              <a:spcBef>
                <a:spcPct val="0"/>
              </a:spcBef>
              <a:spcAft>
                <a:spcPct val="0"/>
              </a:spcAft>
              <a:defRPr b="1">
                <a:solidFill>
                  <a:schemeClr val="tx1"/>
                </a:solidFill>
                <a:latin typeface="Tahoma" pitchFamily="34" charset="0"/>
              </a:defRPr>
            </a:lvl7pPr>
            <a:lvl8pPr marL="3432175" indent="-228600" defTabSz="931863" eaLnBrk="0" fontAlgn="base" hangingPunct="0">
              <a:spcBef>
                <a:spcPct val="0"/>
              </a:spcBef>
              <a:spcAft>
                <a:spcPct val="0"/>
              </a:spcAft>
              <a:defRPr b="1">
                <a:solidFill>
                  <a:schemeClr val="tx1"/>
                </a:solidFill>
                <a:latin typeface="Tahoma" pitchFamily="34" charset="0"/>
              </a:defRPr>
            </a:lvl8pPr>
            <a:lvl9pPr marL="3889375" indent="-228600" defTabSz="931863" eaLnBrk="0" fontAlgn="base" hangingPunct="0">
              <a:spcBef>
                <a:spcPct val="0"/>
              </a:spcBef>
              <a:spcAft>
                <a:spcPct val="0"/>
              </a:spcAft>
              <a:defRPr b="1">
                <a:solidFill>
                  <a:schemeClr val="tx1"/>
                </a:solidFill>
                <a:latin typeface="Tahoma" pitchFamily="34" charset="0"/>
              </a:defRPr>
            </a:lvl9pPr>
          </a:lstStyle>
          <a:p>
            <a:fld id="{BE152DFD-4863-4706-8A75-245A03767604}" type="slidenum">
              <a:rPr lang="en-US" altLang="en-US" b="0">
                <a:latin typeface="Arial" charset="0"/>
              </a:rPr>
              <a:pPr/>
              <a:t>19</a:t>
            </a:fld>
            <a:endParaRPr lang="en-US" altLang="en-US"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smtClean="0"/>
              <a:t>A cow with one or more young calves is the most dangerous kind of moose. The moose is warning you that you are too close.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Tahoma" pitchFamily="34" charset="0"/>
              </a:defRPr>
            </a:lvl1pPr>
            <a:lvl2pPr marL="742950" indent="-285750" defTabSz="931863">
              <a:defRPr b="1">
                <a:solidFill>
                  <a:schemeClr val="tx1"/>
                </a:solidFill>
                <a:latin typeface="Tahoma" pitchFamily="34" charset="0"/>
              </a:defRPr>
            </a:lvl2pPr>
            <a:lvl3pPr marL="1143000" indent="-228600" defTabSz="931863">
              <a:defRPr b="1">
                <a:solidFill>
                  <a:schemeClr val="tx1"/>
                </a:solidFill>
                <a:latin typeface="Tahoma" pitchFamily="34" charset="0"/>
              </a:defRPr>
            </a:lvl3pPr>
            <a:lvl4pPr marL="1600200" indent="-228600" defTabSz="931863">
              <a:defRPr b="1">
                <a:solidFill>
                  <a:schemeClr val="tx1"/>
                </a:solidFill>
                <a:latin typeface="Tahoma" pitchFamily="34" charset="0"/>
              </a:defRPr>
            </a:lvl4pPr>
            <a:lvl5pPr marL="2057400" indent="-228600" defTabSz="931863">
              <a:defRPr b="1">
                <a:solidFill>
                  <a:schemeClr val="tx1"/>
                </a:solidFill>
                <a:latin typeface="Tahoma" pitchFamily="34" charset="0"/>
              </a:defRPr>
            </a:lvl5pPr>
            <a:lvl6pPr marL="2514600" indent="-228600" defTabSz="931863" eaLnBrk="0" fontAlgn="base" hangingPunct="0">
              <a:spcBef>
                <a:spcPct val="0"/>
              </a:spcBef>
              <a:spcAft>
                <a:spcPct val="0"/>
              </a:spcAft>
              <a:defRPr b="1">
                <a:solidFill>
                  <a:schemeClr val="tx1"/>
                </a:solidFill>
                <a:latin typeface="Tahoma" pitchFamily="34" charset="0"/>
              </a:defRPr>
            </a:lvl6pPr>
            <a:lvl7pPr marL="2971800" indent="-228600" defTabSz="931863" eaLnBrk="0" fontAlgn="base" hangingPunct="0">
              <a:spcBef>
                <a:spcPct val="0"/>
              </a:spcBef>
              <a:spcAft>
                <a:spcPct val="0"/>
              </a:spcAft>
              <a:defRPr b="1">
                <a:solidFill>
                  <a:schemeClr val="tx1"/>
                </a:solidFill>
                <a:latin typeface="Tahoma" pitchFamily="34" charset="0"/>
              </a:defRPr>
            </a:lvl7pPr>
            <a:lvl8pPr marL="3429000" indent="-228600" defTabSz="931863" eaLnBrk="0" fontAlgn="base" hangingPunct="0">
              <a:spcBef>
                <a:spcPct val="0"/>
              </a:spcBef>
              <a:spcAft>
                <a:spcPct val="0"/>
              </a:spcAft>
              <a:defRPr b="1">
                <a:solidFill>
                  <a:schemeClr val="tx1"/>
                </a:solidFill>
                <a:latin typeface="Tahoma" pitchFamily="34" charset="0"/>
              </a:defRPr>
            </a:lvl8pPr>
            <a:lvl9pPr marL="3886200" indent="-228600" defTabSz="931863" eaLnBrk="0" fontAlgn="base" hangingPunct="0">
              <a:spcBef>
                <a:spcPct val="0"/>
              </a:spcBef>
              <a:spcAft>
                <a:spcPct val="0"/>
              </a:spcAft>
              <a:defRPr b="1">
                <a:solidFill>
                  <a:schemeClr val="tx1"/>
                </a:solidFill>
                <a:latin typeface="Tahoma" pitchFamily="34" charset="0"/>
              </a:defRPr>
            </a:lvl9pPr>
          </a:lstStyle>
          <a:p>
            <a:fld id="{7E57D40F-783D-4B83-9E68-1D21CAD51D2A}" type="slidenum">
              <a:rPr lang="en-US" altLang="en-US" b="0">
                <a:latin typeface="Arial" charset="0"/>
              </a:rPr>
              <a:pPr/>
              <a:t>20</a:t>
            </a:fld>
            <a:endParaRPr lang="en-US" altLang="en-US" b="0">
              <a:latin typeface="Arial" charset="0"/>
            </a:endParaRPr>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smtClean="0"/>
              <a:t>Cow moose seldom get tangled.  It’s usually the bulls in fall and early winter. Here’s one that carried off part of a swing set.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Tahoma" pitchFamily="34" charset="0"/>
              </a:defRPr>
            </a:lvl1pPr>
            <a:lvl2pPr marL="742950" indent="-285750" defTabSz="931863">
              <a:defRPr b="1">
                <a:solidFill>
                  <a:schemeClr val="tx1"/>
                </a:solidFill>
                <a:latin typeface="Tahoma" pitchFamily="34" charset="0"/>
              </a:defRPr>
            </a:lvl2pPr>
            <a:lvl3pPr marL="1143000" indent="-228600" defTabSz="931863">
              <a:defRPr b="1">
                <a:solidFill>
                  <a:schemeClr val="tx1"/>
                </a:solidFill>
                <a:latin typeface="Tahoma" pitchFamily="34" charset="0"/>
              </a:defRPr>
            </a:lvl3pPr>
            <a:lvl4pPr marL="1600200" indent="-228600" defTabSz="931863">
              <a:defRPr b="1">
                <a:solidFill>
                  <a:schemeClr val="tx1"/>
                </a:solidFill>
                <a:latin typeface="Tahoma" pitchFamily="34" charset="0"/>
              </a:defRPr>
            </a:lvl4pPr>
            <a:lvl5pPr marL="2057400" indent="-228600" defTabSz="931863">
              <a:defRPr b="1">
                <a:solidFill>
                  <a:schemeClr val="tx1"/>
                </a:solidFill>
                <a:latin typeface="Tahoma" pitchFamily="34" charset="0"/>
              </a:defRPr>
            </a:lvl5pPr>
            <a:lvl6pPr marL="2514600" indent="-228600" defTabSz="931863" eaLnBrk="0" fontAlgn="base" hangingPunct="0">
              <a:spcBef>
                <a:spcPct val="0"/>
              </a:spcBef>
              <a:spcAft>
                <a:spcPct val="0"/>
              </a:spcAft>
              <a:defRPr b="1">
                <a:solidFill>
                  <a:schemeClr val="tx1"/>
                </a:solidFill>
                <a:latin typeface="Tahoma" pitchFamily="34" charset="0"/>
              </a:defRPr>
            </a:lvl6pPr>
            <a:lvl7pPr marL="2971800" indent="-228600" defTabSz="931863" eaLnBrk="0" fontAlgn="base" hangingPunct="0">
              <a:spcBef>
                <a:spcPct val="0"/>
              </a:spcBef>
              <a:spcAft>
                <a:spcPct val="0"/>
              </a:spcAft>
              <a:defRPr b="1">
                <a:solidFill>
                  <a:schemeClr val="tx1"/>
                </a:solidFill>
                <a:latin typeface="Tahoma" pitchFamily="34" charset="0"/>
              </a:defRPr>
            </a:lvl7pPr>
            <a:lvl8pPr marL="3429000" indent="-228600" defTabSz="931863" eaLnBrk="0" fontAlgn="base" hangingPunct="0">
              <a:spcBef>
                <a:spcPct val="0"/>
              </a:spcBef>
              <a:spcAft>
                <a:spcPct val="0"/>
              </a:spcAft>
              <a:defRPr b="1">
                <a:solidFill>
                  <a:schemeClr val="tx1"/>
                </a:solidFill>
                <a:latin typeface="Tahoma" pitchFamily="34" charset="0"/>
              </a:defRPr>
            </a:lvl8pPr>
            <a:lvl9pPr marL="3886200" indent="-228600" defTabSz="931863" eaLnBrk="0" fontAlgn="base" hangingPunct="0">
              <a:spcBef>
                <a:spcPct val="0"/>
              </a:spcBef>
              <a:spcAft>
                <a:spcPct val="0"/>
              </a:spcAft>
              <a:defRPr b="1">
                <a:solidFill>
                  <a:schemeClr val="tx1"/>
                </a:solidFill>
                <a:latin typeface="Tahoma" pitchFamily="34" charset="0"/>
              </a:defRPr>
            </a:lvl9pPr>
          </a:lstStyle>
          <a:p>
            <a:fld id="{53F72627-86A2-4A0F-B345-5263D75B26AC}" type="slidenum">
              <a:rPr lang="en-US" altLang="en-US" b="0">
                <a:latin typeface="Arial" charset="0"/>
              </a:rPr>
              <a:pPr/>
              <a:t>3</a:t>
            </a:fld>
            <a:endParaRPr lang="en-US" altLang="en-US" b="0">
              <a:latin typeface="Arial" charset="0"/>
            </a:endParaRPr>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smtClean="0"/>
              <a:t>We have three species of bears in Alaska – all three of the species found in North America. Most communities in Alaska live near black or brown bears, or both, but only Arctic communities have polar bears, so in this presentation we cover only black and brown bears. </a:t>
            </a:r>
          </a:p>
          <a:p>
            <a:pPr eaLnBrk="1" hangingPunct="1"/>
            <a:endParaRPr lang="en-US" altLang="en-US" sz="1000" smtClean="0"/>
          </a:p>
          <a:p>
            <a:pPr eaLnBrk="1" hangingPunct="1"/>
            <a:r>
              <a:rPr lang="en-US" altLang="en-US" sz="1000" smtClean="0"/>
              <a:t>Being able to tell the difference between a black bear and a brown bear is not only interesting, it’s a good thing to know. Brown bears and black bears, in general, will often react differently when they feel threatened. Black bears tend to flee. Brown bears are more likely to defend themselves aggressively. So it is helpful to know what kind of bear you are facing. Also, most of you probably already know this but grizzly bears are the same species as brown bears. They are called grizzlies when they live in the Interior part of the state and brown bears when they live along the coast. </a:t>
            </a:r>
          </a:p>
          <a:p>
            <a:pPr eaLnBrk="1" hangingPunct="1"/>
            <a:endParaRPr lang="en-US" altLang="en-US" sz="1000" smtClean="0"/>
          </a:p>
          <a:p>
            <a:pPr eaLnBrk="1" hangingPunct="1"/>
            <a:r>
              <a:rPr lang="en-US" altLang="en-US" sz="1000" smtClean="0"/>
              <a:t>Here are some general ways to tell these two kinds of bears apart. </a:t>
            </a:r>
          </a:p>
          <a:p>
            <a:pPr eaLnBrk="1" hangingPunct="1"/>
            <a:endParaRPr lang="en-US" altLang="en-US" sz="1000" smtClean="0"/>
          </a:p>
          <a:p>
            <a:pPr eaLnBrk="1" hangingPunct="1"/>
            <a:r>
              <a:rPr lang="en-US" altLang="en-US" sz="1000" smtClean="0"/>
              <a:t>Color: This is not always the best indicator as hair color can vary. Brown bears can be black, or very straw colored. Black bears can be shades of brown, bluish-gray or even white. </a:t>
            </a:r>
          </a:p>
          <a:p>
            <a:pPr eaLnBrk="1" hangingPunct="1"/>
            <a:endParaRPr lang="en-US" altLang="en-US" sz="1000" smtClean="0"/>
          </a:p>
          <a:p>
            <a:pPr eaLnBrk="1" hangingPunct="1"/>
            <a:r>
              <a:rPr lang="en-US" altLang="en-US" sz="1000" smtClean="0"/>
              <a:t>Size: On average, brown bears tend to be larger, but not always. Male brown bears in summer might weigh between 400-1000 pounds and male black bears might weigh between 150-400 pounds. </a:t>
            </a:r>
          </a:p>
          <a:p>
            <a:pPr eaLnBrk="1" hangingPunct="1"/>
            <a:endParaRPr lang="en-US" altLang="en-US" sz="1000" smtClean="0"/>
          </a:p>
          <a:p>
            <a:pPr eaLnBrk="1" hangingPunct="1"/>
            <a:r>
              <a:rPr lang="en-US" altLang="en-US" sz="1000" smtClean="0"/>
              <a:t>Nose profile: Black bears tend to have straighter noses. Brown bears tend to have dish-shaped or concave noses. </a:t>
            </a:r>
          </a:p>
          <a:p>
            <a:pPr eaLnBrk="1" hangingPunct="1"/>
            <a:endParaRPr lang="en-US" altLang="en-US" sz="1000" smtClean="0"/>
          </a:p>
          <a:p>
            <a:pPr eaLnBrk="1" hangingPunct="1"/>
            <a:r>
              <a:rPr lang="en-US" altLang="en-US" sz="1000" smtClean="0"/>
              <a:t>Claws: Brown bears have longer straighter claws for digging. Black bears have shorter curved claws adapted for climbing. Hopefully you won’t be so close to see claws but it can help to identify tracks. </a:t>
            </a:r>
          </a:p>
          <a:p>
            <a:pPr eaLnBrk="1" hangingPunct="1"/>
            <a:endParaRPr lang="en-US" altLang="en-US" sz="1000" smtClean="0"/>
          </a:p>
          <a:p>
            <a:pPr eaLnBrk="1" hangingPunct="1"/>
            <a:r>
              <a:rPr lang="en-US" altLang="en-US" sz="1000" smtClean="0"/>
              <a:t>Hump: This is perhaps one of the best ways to tell from a distance. Brown bears have a hump (muscles for digging). Black bears do not. </a:t>
            </a:r>
          </a:p>
          <a:p>
            <a:pPr eaLnBrk="1" hangingPunct="1"/>
            <a:endParaRPr lang="en-US" altLang="en-US" sz="1000" smtClean="0"/>
          </a:p>
          <a:p>
            <a:pPr eaLnBrk="1" hangingPunct="1"/>
            <a:r>
              <a:rPr lang="en-US" altLang="en-US" sz="1000" smtClean="0"/>
              <a:t>However, keep in mind that just knowing what kind of bear it is doesn’t tell you exactly what to do. You need to observe the bear and figure out what is going on with that particular situation, black or brown.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Tahoma" pitchFamily="34" charset="0"/>
              </a:defRPr>
            </a:lvl1pPr>
            <a:lvl2pPr marL="744538" indent="-285750" defTabSz="931863">
              <a:defRPr b="1">
                <a:solidFill>
                  <a:schemeClr val="tx1"/>
                </a:solidFill>
                <a:latin typeface="Tahoma" pitchFamily="34" charset="0"/>
              </a:defRPr>
            </a:lvl2pPr>
            <a:lvl3pPr marL="1144588" indent="-228600" defTabSz="931863">
              <a:defRPr b="1">
                <a:solidFill>
                  <a:schemeClr val="tx1"/>
                </a:solidFill>
                <a:latin typeface="Tahoma" pitchFamily="34" charset="0"/>
              </a:defRPr>
            </a:lvl3pPr>
            <a:lvl4pPr marL="1603375" indent="-228600" defTabSz="931863">
              <a:defRPr b="1">
                <a:solidFill>
                  <a:schemeClr val="tx1"/>
                </a:solidFill>
                <a:latin typeface="Tahoma" pitchFamily="34" charset="0"/>
              </a:defRPr>
            </a:lvl4pPr>
            <a:lvl5pPr marL="2060575" indent="-228600" defTabSz="931863">
              <a:defRPr b="1">
                <a:solidFill>
                  <a:schemeClr val="tx1"/>
                </a:solidFill>
                <a:latin typeface="Tahoma" pitchFamily="34" charset="0"/>
              </a:defRPr>
            </a:lvl5pPr>
            <a:lvl6pPr marL="2517775" indent="-228600" defTabSz="931863" eaLnBrk="0" fontAlgn="base" hangingPunct="0">
              <a:spcBef>
                <a:spcPct val="0"/>
              </a:spcBef>
              <a:spcAft>
                <a:spcPct val="0"/>
              </a:spcAft>
              <a:defRPr b="1">
                <a:solidFill>
                  <a:schemeClr val="tx1"/>
                </a:solidFill>
                <a:latin typeface="Tahoma" pitchFamily="34" charset="0"/>
              </a:defRPr>
            </a:lvl6pPr>
            <a:lvl7pPr marL="2974975" indent="-228600" defTabSz="931863" eaLnBrk="0" fontAlgn="base" hangingPunct="0">
              <a:spcBef>
                <a:spcPct val="0"/>
              </a:spcBef>
              <a:spcAft>
                <a:spcPct val="0"/>
              </a:spcAft>
              <a:defRPr b="1">
                <a:solidFill>
                  <a:schemeClr val="tx1"/>
                </a:solidFill>
                <a:latin typeface="Tahoma" pitchFamily="34" charset="0"/>
              </a:defRPr>
            </a:lvl7pPr>
            <a:lvl8pPr marL="3432175" indent="-228600" defTabSz="931863" eaLnBrk="0" fontAlgn="base" hangingPunct="0">
              <a:spcBef>
                <a:spcPct val="0"/>
              </a:spcBef>
              <a:spcAft>
                <a:spcPct val="0"/>
              </a:spcAft>
              <a:defRPr b="1">
                <a:solidFill>
                  <a:schemeClr val="tx1"/>
                </a:solidFill>
                <a:latin typeface="Tahoma" pitchFamily="34" charset="0"/>
              </a:defRPr>
            </a:lvl8pPr>
            <a:lvl9pPr marL="3889375" indent="-228600" defTabSz="931863" eaLnBrk="0" fontAlgn="base" hangingPunct="0">
              <a:spcBef>
                <a:spcPct val="0"/>
              </a:spcBef>
              <a:spcAft>
                <a:spcPct val="0"/>
              </a:spcAft>
              <a:defRPr b="1">
                <a:solidFill>
                  <a:schemeClr val="tx1"/>
                </a:solidFill>
                <a:latin typeface="Tahoma" pitchFamily="34" charset="0"/>
              </a:defRPr>
            </a:lvl9pPr>
          </a:lstStyle>
          <a:p>
            <a:fld id="{5A20AA48-93FA-4121-AF54-4B982A12E537}" type="slidenum">
              <a:rPr lang="en-US" altLang="en-US" b="0">
                <a:latin typeface="Arial" charset="0"/>
              </a:rPr>
              <a:pPr/>
              <a:t>21</a:t>
            </a:fld>
            <a:endParaRPr lang="en-US" altLang="en-US" b="0">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smtClean="0"/>
              <a:t>Like bears, some moose are learning to eat our trash.  They’ll eat vegetables, but they also eat meat, cereal products, and other foods.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Tahoma" pitchFamily="34" charset="0"/>
              </a:defRPr>
            </a:lvl1pPr>
            <a:lvl2pPr marL="744538" indent="-285750" defTabSz="931863">
              <a:defRPr b="1">
                <a:solidFill>
                  <a:schemeClr val="tx1"/>
                </a:solidFill>
                <a:latin typeface="Tahoma" pitchFamily="34" charset="0"/>
              </a:defRPr>
            </a:lvl2pPr>
            <a:lvl3pPr marL="1144588" indent="-228600" defTabSz="931863">
              <a:defRPr b="1">
                <a:solidFill>
                  <a:schemeClr val="tx1"/>
                </a:solidFill>
                <a:latin typeface="Tahoma" pitchFamily="34" charset="0"/>
              </a:defRPr>
            </a:lvl3pPr>
            <a:lvl4pPr marL="1603375" indent="-228600" defTabSz="931863">
              <a:defRPr b="1">
                <a:solidFill>
                  <a:schemeClr val="tx1"/>
                </a:solidFill>
                <a:latin typeface="Tahoma" pitchFamily="34" charset="0"/>
              </a:defRPr>
            </a:lvl4pPr>
            <a:lvl5pPr marL="2060575" indent="-228600" defTabSz="931863">
              <a:defRPr b="1">
                <a:solidFill>
                  <a:schemeClr val="tx1"/>
                </a:solidFill>
                <a:latin typeface="Tahoma" pitchFamily="34" charset="0"/>
              </a:defRPr>
            </a:lvl5pPr>
            <a:lvl6pPr marL="2517775" indent="-228600" defTabSz="931863" eaLnBrk="0" fontAlgn="base" hangingPunct="0">
              <a:spcBef>
                <a:spcPct val="0"/>
              </a:spcBef>
              <a:spcAft>
                <a:spcPct val="0"/>
              </a:spcAft>
              <a:defRPr b="1">
                <a:solidFill>
                  <a:schemeClr val="tx1"/>
                </a:solidFill>
                <a:latin typeface="Tahoma" pitchFamily="34" charset="0"/>
              </a:defRPr>
            </a:lvl6pPr>
            <a:lvl7pPr marL="2974975" indent="-228600" defTabSz="931863" eaLnBrk="0" fontAlgn="base" hangingPunct="0">
              <a:spcBef>
                <a:spcPct val="0"/>
              </a:spcBef>
              <a:spcAft>
                <a:spcPct val="0"/>
              </a:spcAft>
              <a:defRPr b="1">
                <a:solidFill>
                  <a:schemeClr val="tx1"/>
                </a:solidFill>
                <a:latin typeface="Tahoma" pitchFamily="34" charset="0"/>
              </a:defRPr>
            </a:lvl7pPr>
            <a:lvl8pPr marL="3432175" indent="-228600" defTabSz="931863" eaLnBrk="0" fontAlgn="base" hangingPunct="0">
              <a:spcBef>
                <a:spcPct val="0"/>
              </a:spcBef>
              <a:spcAft>
                <a:spcPct val="0"/>
              </a:spcAft>
              <a:defRPr b="1">
                <a:solidFill>
                  <a:schemeClr val="tx1"/>
                </a:solidFill>
                <a:latin typeface="Tahoma" pitchFamily="34" charset="0"/>
              </a:defRPr>
            </a:lvl8pPr>
            <a:lvl9pPr marL="3889375" indent="-228600" defTabSz="931863" eaLnBrk="0" fontAlgn="base" hangingPunct="0">
              <a:spcBef>
                <a:spcPct val="0"/>
              </a:spcBef>
              <a:spcAft>
                <a:spcPct val="0"/>
              </a:spcAft>
              <a:defRPr b="1">
                <a:solidFill>
                  <a:schemeClr val="tx1"/>
                </a:solidFill>
                <a:latin typeface="Tahoma" pitchFamily="34" charset="0"/>
              </a:defRPr>
            </a:lvl9pPr>
          </a:lstStyle>
          <a:p>
            <a:fld id="{C0EFF627-2C35-4EC9-8178-FBB22897C714}" type="slidenum">
              <a:rPr lang="en-US" altLang="en-US" b="0">
                <a:latin typeface="Arial" charset="0"/>
              </a:rPr>
              <a:pPr/>
              <a:t>22</a:t>
            </a:fld>
            <a:endParaRPr lang="en-US" altLang="en-US" b="0">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smtClean="0"/>
              <a:t>Moose that are hand-fed become extremely dangerous.  They approach people expecting a handout and, when they don’t immediately get food, they can start kicking.  Both kids and adults have been run down by moose that their neighbor has fed.  We sometimes have to shoot these moose because they’ve become so dangerous.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Tahoma" pitchFamily="34" charset="0"/>
              </a:defRPr>
            </a:lvl1pPr>
            <a:lvl2pPr marL="744538" indent="-285750" defTabSz="931863">
              <a:defRPr b="1">
                <a:solidFill>
                  <a:schemeClr val="tx1"/>
                </a:solidFill>
                <a:latin typeface="Tahoma" pitchFamily="34" charset="0"/>
              </a:defRPr>
            </a:lvl2pPr>
            <a:lvl3pPr marL="1144588" indent="-228600" defTabSz="931863">
              <a:defRPr b="1">
                <a:solidFill>
                  <a:schemeClr val="tx1"/>
                </a:solidFill>
                <a:latin typeface="Tahoma" pitchFamily="34" charset="0"/>
              </a:defRPr>
            </a:lvl3pPr>
            <a:lvl4pPr marL="1603375" indent="-228600" defTabSz="931863">
              <a:defRPr b="1">
                <a:solidFill>
                  <a:schemeClr val="tx1"/>
                </a:solidFill>
                <a:latin typeface="Tahoma" pitchFamily="34" charset="0"/>
              </a:defRPr>
            </a:lvl4pPr>
            <a:lvl5pPr marL="2060575" indent="-228600" defTabSz="931863">
              <a:defRPr b="1">
                <a:solidFill>
                  <a:schemeClr val="tx1"/>
                </a:solidFill>
                <a:latin typeface="Tahoma" pitchFamily="34" charset="0"/>
              </a:defRPr>
            </a:lvl5pPr>
            <a:lvl6pPr marL="2517775" indent="-228600" defTabSz="931863" eaLnBrk="0" fontAlgn="base" hangingPunct="0">
              <a:spcBef>
                <a:spcPct val="0"/>
              </a:spcBef>
              <a:spcAft>
                <a:spcPct val="0"/>
              </a:spcAft>
              <a:defRPr b="1">
                <a:solidFill>
                  <a:schemeClr val="tx1"/>
                </a:solidFill>
                <a:latin typeface="Tahoma" pitchFamily="34" charset="0"/>
              </a:defRPr>
            </a:lvl6pPr>
            <a:lvl7pPr marL="2974975" indent="-228600" defTabSz="931863" eaLnBrk="0" fontAlgn="base" hangingPunct="0">
              <a:spcBef>
                <a:spcPct val="0"/>
              </a:spcBef>
              <a:spcAft>
                <a:spcPct val="0"/>
              </a:spcAft>
              <a:defRPr b="1">
                <a:solidFill>
                  <a:schemeClr val="tx1"/>
                </a:solidFill>
                <a:latin typeface="Tahoma" pitchFamily="34" charset="0"/>
              </a:defRPr>
            </a:lvl7pPr>
            <a:lvl8pPr marL="3432175" indent="-228600" defTabSz="931863" eaLnBrk="0" fontAlgn="base" hangingPunct="0">
              <a:spcBef>
                <a:spcPct val="0"/>
              </a:spcBef>
              <a:spcAft>
                <a:spcPct val="0"/>
              </a:spcAft>
              <a:defRPr b="1">
                <a:solidFill>
                  <a:schemeClr val="tx1"/>
                </a:solidFill>
                <a:latin typeface="Tahoma" pitchFamily="34" charset="0"/>
              </a:defRPr>
            </a:lvl8pPr>
            <a:lvl9pPr marL="3889375" indent="-228600" defTabSz="931863" eaLnBrk="0" fontAlgn="base" hangingPunct="0">
              <a:spcBef>
                <a:spcPct val="0"/>
              </a:spcBef>
              <a:spcAft>
                <a:spcPct val="0"/>
              </a:spcAft>
              <a:defRPr b="1">
                <a:solidFill>
                  <a:schemeClr val="tx1"/>
                </a:solidFill>
                <a:latin typeface="Tahoma" pitchFamily="34" charset="0"/>
              </a:defRPr>
            </a:lvl9pPr>
          </a:lstStyle>
          <a:p>
            <a:fld id="{0184B8D9-7FDB-4A30-ADE5-70598C764153}" type="slidenum">
              <a:rPr lang="en-US" altLang="en-US" b="0">
                <a:latin typeface="Arial" charset="0"/>
              </a:rPr>
              <a:pPr/>
              <a:t>23</a:t>
            </a:fld>
            <a:endParaRPr lang="en-US" altLang="en-US" b="0">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smtClean="0"/>
              <a:t>Here’s a great sign designed by Alaska State Parks.  We put one up near Westchester Lagoon.  It discusses what to look for when you have a close encounter with a moose.  Moose will often use body language to tell you when you’re too close.  When the ears go back, hackles are raised, or lips are licked, the moose is warning you to get back. Moose are not normally aggressive toward people but can get ornery when they are tired of walking through deep snow, or have been harassed by people, dogs and vehicles. Kids often throw snowballs at moose or get too close. Dogs sometimes chase moose and this makes them mad too. Each moose has a different breaking point, and if they are harrassed enough, many moose will act aggressively. Speed is not always a good thing when it comes to avoiding moose attacks.  When you move fast on a trail on a bike, or in-line skates, or cross-country skies, you are more likely to surprise a moose at close range.  If the moose charges, you may have less time to stop and turn around.  Dogs can also cause problems with moose.  A loose dog can run up and bark at a moose, then run back to you with the moose close behind.  Some moose just don’t like dogs, and they’ll go out of their way to attack one.  As many as 50-100 dogs are kicked by moose in Anchorage every year, and some are killed.</a:t>
            </a:r>
          </a:p>
          <a:p>
            <a:endParaRPr lang="en-US" altLang="en-US" sz="1400" smtClean="0"/>
          </a:p>
          <a:p>
            <a:endParaRPr lang="en-US" altLang="en-US" sz="1400" smtClean="0"/>
          </a:p>
          <a:p>
            <a:r>
              <a:rPr lang="en-US" altLang="en-US" sz="1400" smtClean="0"/>
              <a:t>Are moose potentially dangerous?  Yes.  In a sense, moose are like bees and wasps.  Bee stings kill a lot more people than moose, but you don’t avoid the woods because you might be stung by a bee.  You take precautions</a:t>
            </a:r>
            <a:r>
              <a:rPr lang="en-US" altLang="en-US" sz="1400" b="1" smtClean="0"/>
              <a:t>.</a:t>
            </a:r>
            <a:endParaRPr lang="en-US" altLang="en-US" sz="14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Tahoma" pitchFamily="34" charset="0"/>
              </a:defRPr>
            </a:lvl1pPr>
            <a:lvl2pPr marL="742950" indent="-285750" defTabSz="931863">
              <a:defRPr b="1">
                <a:solidFill>
                  <a:schemeClr val="tx1"/>
                </a:solidFill>
                <a:latin typeface="Tahoma" pitchFamily="34" charset="0"/>
              </a:defRPr>
            </a:lvl2pPr>
            <a:lvl3pPr marL="1143000" indent="-228600" defTabSz="931863">
              <a:defRPr b="1">
                <a:solidFill>
                  <a:schemeClr val="tx1"/>
                </a:solidFill>
                <a:latin typeface="Tahoma" pitchFamily="34" charset="0"/>
              </a:defRPr>
            </a:lvl3pPr>
            <a:lvl4pPr marL="1600200" indent="-228600" defTabSz="931863">
              <a:defRPr b="1">
                <a:solidFill>
                  <a:schemeClr val="tx1"/>
                </a:solidFill>
                <a:latin typeface="Tahoma" pitchFamily="34" charset="0"/>
              </a:defRPr>
            </a:lvl4pPr>
            <a:lvl5pPr marL="2057400" indent="-228600" defTabSz="931863">
              <a:defRPr b="1">
                <a:solidFill>
                  <a:schemeClr val="tx1"/>
                </a:solidFill>
                <a:latin typeface="Tahoma" pitchFamily="34" charset="0"/>
              </a:defRPr>
            </a:lvl5pPr>
            <a:lvl6pPr marL="2514600" indent="-228600" defTabSz="931863" eaLnBrk="0" fontAlgn="base" hangingPunct="0">
              <a:spcBef>
                <a:spcPct val="0"/>
              </a:spcBef>
              <a:spcAft>
                <a:spcPct val="0"/>
              </a:spcAft>
              <a:defRPr b="1">
                <a:solidFill>
                  <a:schemeClr val="tx1"/>
                </a:solidFill>
                <a:latin typeface="Tahoma" pitchFamily="34" charset="0"/>
              </a:defRPr>
            </a:lvl6pPr>
            <a:lvl7pPr marL="2971800" indent="-228600" defTabSz="931863" eaLnBrk="0" fontAlgn="base" hangingPunct="0">
              <a:spcBef>
                <a:spcPct val="0"/>
              </a:spcBef>
              <a:spcAft>
                <a:spcPct val="0"/>
              </a:spcAft>
              <a:defRPr b="1">
                <a:solidFill>
                  <a:schemeClr val="tx1"/>
                </a:solidFill>
                <a:latin typeface="Tahoma" pitchFamily="34" charset="0"/>
              </a:defRPr>
            </a:lvl7pPr>
            <a:lvl8pPr marL="3429000" indent="-228600" defTabSz="931863" eaLnBrk="0" fontAlgn="base" hangingPunct="0">
              <a:spcBef>
                <a:spcPct val="0"/>
              </a:spcBef>
              <a:spcAft>
                <a:spcPct val="0"/>
              </a:spcAft>
              <a:defRPr b="1">
                <a:solidFill>
                  <a:schemeClr val="tx1"/>
                </a:solidFill>
                <a:latin typeface="Tahoma" pitchFamily="34" charset="0"/>
              </a:defRPr>
            </a:lvl8pPr>
            <a:lvl9pPr marL="3886200" indent="-228600" defTabSz="931863" eaLnBrk="0" fontAlgn="base" hangingPunct="0">
              <a:spcBef>
                <a:spcPct val="0"/>
              </a:spcBef>
              <a:spcAft>
                <a:spcPct val="0"/>
              </a:spcAft>
              <a:defRPr b="1">
                <a:solidFill>
                  <a:schemeClr val="tx1"/>
                </a:solidFill>
                <a:latin typeface="Tahoma" pitchFamily="34" charset="0"/>
              </a:defRPr>
            </a:lvl9pPr>
          </a:lstStyle>
          <a:p>
            <a:fld id="{F5433057-4A9A-4D33-B074-D245C0A8E500}" type="slidenum">
              <a:rPr lang="en-US" altLang="en-US" b="0">
                <a:latin typeface="Arial" charset="0"/>
              </a:rPr>
              <a:pPr/>
              <a:t>24</a:t>
            </a:fld>
            <a:endParaRPr lang="en-US" altLang="en-US" b="0">
              <a:latin typeface="Arial" charset="0"/>
            </a:endParaRPr>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smtClean="0"/>
              <a:t>If you were looking at this moose, you’d be way too close. See how the hair is raised on its neck and how its ears are pressed back. Pay close attention to moose body language, just as you would a strange dog. Before the moose gets this upset, it will likely stop feeding, rest or walking and will put its ears up and will look at you. This is a sign that the moose is curious, and maybe concerned about you. Give it more space.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defRPr>
            </a:lvl1pPr>
            <a:lvl2pPr marL="744538" indent="-285750" defTabSz="931863">
              <a:spcBef>
                <a:spcPct val="30000"/>
              </a:spcBef>
              <a:defRPr sz="1200">
                <a:solidFill>
                  <a:schemeClr val="tx1"/>
                </a:solidFill>
                <a:latin typeface="Arial" charset="0"/>
              </a:defRPr>
            </a:lvl2pPr>
            <a:lvl3pPr marL="1144588" indent="-228600" defTabSz="931863">
              <a:spcBef>
                <a:spcPct val="30000"/>
              </a:spcBef>
              <a:defRPr sz="1200">
                <a:solidFill>
                  <a:schemeClr val="tx1"/>
                </a:solidFill>
                <a:latin typeface="Arial" charset="0"/>
              </a:defRPr>
            </a:lvl3pPr>
            <a:lvl4pPr marL="1603375" indent="-228600" defTabSz="931863">
              <a:spcBef>
                <a:spcPct val="30000"/>
              </a:spcBef>
              <a:defRPr sz="1200">
                <a:solidFill>
                  <a:schemeClr val="tx1"/>
                </a:solidFill>
                <a:latin typeface="Arial" charset="0"/>
              </a:defRPr>
            </a:lvl4pPr>
            <a:lvl5pPr marL="2060575" indent="-228600" defTabSz="931863">
              <a:spcBef>
                <a:spcPct val="30000"/>
              </a:spcBef>
              <a:defRPr sz="1200">
                <a:solidFill>
                  <a:schemeClr val="tx1"/>
                </a:solidFill>
                <a:latin typeface="Arial" charset="0"/>
              </a:defRPr>
            </a:lvl5pPr>
            <a:lvl6pPr marL="2517775" indent="-228600" defTabSz="931863" eaLnBrk="0" fontAlgn="base" hangingPunct="0">
              <a:spcBef>
                <a:spcPct val="30000"/>
              </a:spcBef>
              <a:spcAft>
                <a:spcPct val="0"/>
              </a:spcAft>
              <a:defRPr sz="1200">
                <a:solidFill>
                  <a:schemeClr val="tx1"/>
                </a:solidFill>
                <a:latin typeface="Arial" charset="0"/>
              </a:defRPr>
            </a:lvl6pPr>
            <a:lvl7pPr marL="2974975" indent="-228600" defTabSz="931863" eaLnBrk="0" fontAlgn="base" hangingPunct="0">
              <a:spcBef>
                <a:spcPct val="30000"/>
              </a:spcBef>
              <a:spcAft>
                <a:spcPct val="0"/>
              </a:spcAft>
              <a:defRPr sz="1200">
                <a:solidFill>
                  <a:schemeClr val="tx1"/>
                </a:solidFill>
                <a:latin typeface="Arial" charset="0"/>
              </a:defRPr>
            </a:lvl7pPr>
            <a:lvl8pPr marL="3432175" indent="-228600" defTabSz="931863" eaLnBrk="0" fontAlgn="base" hangingPunct="0">
              <a:spcBef>
                <a:spcPct val="30000"/>
              </a:spcBef>
              <a:spcAft>
                <a:spcPct val="0"/>
              </a:spcAft>
              <a:defRPr sz="1200">
                <a:solidFill>
                  <a:schemeClr val="tx1"/>
                </a:solidFill>
                <a:latin typeface="Arial" charset="0"/>
              </a:defRPr>
            </a:lvl8pPr>
            <a:lvl9pPr marL="3889375"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fld id="{95A86ADB-9FBF-4102-A7D8-10035967427A}" type="slidenum">
              <a:rPr lang="en-US" altLang="en-US">
                <a:solidFill>
                  <a:schemeClr val="bg1"/>
                </a:solidFill>
              </a:rPr>
              <a:pPr>
                <a:spcBef>
                  <a:spcPct val="0"/>
                </a:spcBef>
              </a:pPr>
              <a:t>25</a:t>
            </a:fld>
            <a:endParaRPr lang="en-US" altLang="en-US">
              <a:solidFill>
                <a:schemeClr val="bg1"/>
              </a:solidFill>
            </a:endParaRPr>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Don’t be too worried about bears and moose. Prevention and avoidance are the most important things. Don’t ever approach a bear, or moose, and always try to travel in groups, be alert and make noise. Have fun and teach others what you know about being safe around bears and moose.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Tahoma" pitchFamily="34" charset="0"/>
              </a:defRPr>
            </a:lvl1pPr>
            <a:lvl2pPr marL="742950" indent="-285750" defTabSz="931863">
              <a:defRPr b="1">
                <a:solidFill>
                  <a:schemeClr val="tx1"/>
                </a:solidFill>
                <a:latin typeface="Tahoma" pitchFamily="34" charset="0"/>
              </a:defRPr>
            </a:lvl2pPr>
            <a:lvl3pPr marL="1143000" indent="-228600" defTabSz="931863">
              <a:defRPr b="1">
                <a:solidFill>
                  <a:schemeClr val="tx1"/>
                </a:solidFill>
                <a:latin typeface="Tahoma" pitchFamily="34" charset="0"/>
              </a:defRPr>
            </a:lvl3pPr>
            <a:lvl4pPr marL="1600200" indent="-228600" defTabSz="931863">
              <a:defRPr b="1">
                <a:solidFill>
                  <a:schemeClr val="tx1"/>
                </a:solidFill>
                <a:latin typeface="Tahoma" pitchFamily="34" charset="0"/>
              </a:defRPr>
            </a:lvl4pPr>
            <a:lvl5pPr marL="2057400" indent="-228600" defTabSz="931863">
              <a:defRPr b="1">
                <a:solidFill>
                  <a:schemeClr val="tx1"/>
                </a:solidFill>
                <a:latin typeface="Tahoma" pitchFamily="34" charset="0"/>
              </a:defRPr>
            </a:lvl5pPr>
            <a:lvl6pPr marL="2514600" indent="-228600" defTabSz="931863" eaLnBrk="0" fontAlgn="base" hangingPunct="0">
              <a:spcBef>
                <a:spcPct val="0"/>
              </a:spcBef>
              <a:spcAft>
                <a:spcPct val="0"/>
              </a:spcAft>
              <a:defRPr b="1">
                <a:solidFill>
                  <a:schemeClr val="tx1"/>
                </a:solidFill>
                <a:latin typeface="Tahoma" pitchFamily="34" charset="0"/>
              </a:defRPr>
            </a:lvl6pPr>
            <a:lvl7pPr marL="2971800" indent="-228600" defTabSz="931863" eaLnBrk="0" fontAlgn="base" hangingPunct="0">
              <a:spcBef>
                <a:spcPct val="0"/>
              </a:spcBef>
              <a:spcAft>
                <a:spcPct val="0"/>
              </a:spcAft>
              <a:defRPr b="1">
                <a:solidFill>
                  <a:schemeClr val="tx1"/>
                </a:solidFill>
                <a:latin typeface="Tahoma" pitchFamily="34" charset="0"/>
              </a:defRPr>
            </a:lvl7pPr>
            <a:lvl8pPr marL="3429000" indent="-228600" defTabSz="931863" eaLnBrk="0" fontAlgn="base" hangingPunct="0">
              <a:spcBef>
                <a:spcPct val="0"/>
              </a:spcBef>
              <a:spcAft>
                <a:spcPct val="0"/>
              </a:spcAft>
              <a:defRPr b="1">
                <a:solidFill>
                  <a:schemeClr val="tx1"/>
                </a:solidFill>
                <a:latin typeface="Tahoma" pitchFamily="34" charset="0"/>
              </a:defRPr>
            </a:lvl8pPr>
            <a:lvl9pPr marL="3886200" indent="-228600" defTabSz="931863" eaLnBrk="0" fontAlgn="base" hangingPunct="0">
              <a:spcBef>
                <a:spcPct val="0"/>
              </a:spcBef>
              <a:spcAft>
                <a:spcPct val="0"/>
              </a:spcAft>
              <a:defRPr b="1">
                <a:solidFill>
                  <a:schemeClr val="tx1"/>
                </a:solidFill>
                <a:latin typeface="Tahoma" pitchFamily="34" charset="0"/>
              </a:defRPr>
            </a:lvl9pPr>
          </a:lstStyle>
          <a:p>
            <a:fld id="{CB37D3BA-E270-460A-BDBC-305A67BC4953}" type="slidenum">
              <a:rPr lang="en-US" altLang="en-US" b="0">
                <a:latin typeface="Arial" charset="0"/>
              </a:rPr>
              <a:pPr/>
              <a:t>4</a:t>
            </a:fld>
            <a:endParaRPr lang="en-US" altLang="en-US" b="0">
              <a:latin typeface="Arial" charset="0"/>
            </a:endParaRPr>
          </a:p>
        </p:txBody>
      </p:sp>
      <p:sp>
        <p:nvSpPr>
          <p:cNvPr id="22531" name="Rectangle 2"/>
          <p:cNvSpPr>
            <a:spLocks noRo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Now let’s talk a little bit about bears and their life cycle. Bears tend to be solitary except for mothers with cubs. Brown bears don’t begin to have cubs until they are about four and a half. Cubs stay with their mothers until they are two and a half to four and a half. So on average, female brown bears produce litters once every three to four years, having from one to four cubs but usually two or less. Black bear mothers keep their cubs about half as long and tend to have more cubs. Hibernation lasts from October through April or thereabouts. Bears have a relatively long life span. It is not unusual for bears in the wild to live to be 20 or even 30 years old. </a:t>
            </a:r>
          </a:p>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Tahoma" pitchFamily="34" charset="0"/>
              </a:defRPr>
            </a:lvl1pPr>
            <a:lvl2pPr marL="742950" indent="-285750" defTabSz="931863">
              <a:defRPr b="1">
                <a:solidFill>
                  <a:schemeClr val="tx1"/>
                </a:solidFill>
                <a:latin typeface="Tahoma" pitchFamily="34" charset="0"/>
              </a:defRPr>
            </a:lvl2pPr>
            <a:lvl3pPr marL="1143000" indent="-228600" defTabSz="931863">
              <a:defRPr b="1">
                <a:solidFill>
                  <a:schemeClr val="tx1"/>
                </a:solidFill>
                <a:latin typeface="Tahoma" pitchFamily="34" charset="0"/>
              </a:defRPr>
            </a:lvl3pPr>
            <a:lvl4pPr marL="1600200" indent="-228600" defTabSz="931863">
              <a:defRPr b="1">
                <a:solidFill>
                  <a:schemeClr val="tx1"/>
                </a:solidFill>
                <a:latin typeface="Tahoma" pitchFamily="34" charset="0"/>
              </a:defRPr>
            </a:lvl4pPr>
            <a:lvl5pPr marL="2057400" indent="-228600" defTabSz="931863">
              <a:defRPr b="1">
                <a:solidFill>
                  <a:schemeClr val="tx1"/>
                </a:solidFill>
                <a:latin typeface="Tahoma" pitchFamily="34" charset="0"/>
              </a:defRPr>
            </a:lvl5pPr>
            <a:lvl6pPr marL="2514600" indent="-228600" defTabSz="931863" eaLnBrk="0" fontAlgn="base" hangingPunct="0">
              <a:spcBef>
                <a:spcPct val="0"/>
              </a:spcBef>
              <a:spcAft>
                <a:spcPct val="0"/>
              </a:spcAft>
              <a:defRPr b="1">
                <a:solidFill>
                  <a:schemeClr val="tx1"/>
                </a:solidFill>
                <a:latin typeface="Tahoma" pitchFamily="34" charset="0"/>
              </a:defRPr>
            </a:lvl6pPr>
            <a:lvl7pPr marL="2971800" indent="-228600" defTabSz="931863" eaLnBrk="0" fontAlgn="base" hangingPunct="0">
              <a:spcBef>
                <a:spcPct val="0"/>
              </a:spcBef>
              <a:spcAft>
                <a:spcPct val="0"/>
              </a:spcAft>
              <a:defRPr b="1">
                <a:solidFill>
                  <a:schemeClr val="tx1"/>
                </a:solidFill>
                <a:latin typeface="Tahoma" pitchFamily="34" charset="0"/>
              </a:defRPr>
            </a:lvl7pPr>
            <a:lvl8pPr marL="3429000" indent="-228600" defTabSz="931863" eaLnBrk="0" fontAlgn="base" hangingPunct="0">
              <a:spcBef>
                <a:spcPct val="0"/>
              </a:spcBef>
              <a:spcAft>
                <a:spcPct val="0"/>
              </a:spcAft>
              <a:defRPr b="1">
                <a:solidFill>
                  <a:schemeClr val="tx1"/>
                </a:solidFill>
                <a:latin typeface="Tahoma" pitchFamily="34" charset="0"/>
              </a:defRPr>
            </a:lvl8pPr>
            <a:lvl9pPr marL="3886200" indent="-228600" defTabSz="931863" eaLnBrk="0" fontAlgn="base" hangingPunct="0">
              <a:spcBef>
                <a:spcPct val="0"/>
              </a:spcBef>
              <a:spcAft>
                <a:spcPct val="0"/>
              </a:spcAft>
              <a:defRPr b="1">
                <a:solidFill>
                  <a:schemeClr val="tx1"/>
                </a:solidFill>
                <a:latin typeface="Tahoma" pitchFamily="34" charset="0"/>
              </a:defRPr>
            </a:lvl9pPr>
          </a:lstStyle>
          <a:p>
            <a:fld id="{9E48A037-E41A-49E6-B402-FDC5052DD6EC}" type="slidenum">
              <a:rPr lang="en-US" altLang="en-US" b="0">
                <a:latin typeface="Arial" charset="0"/>
              </a:rPr>
              <a:pPr/>
              <a:t>5</a:t>
            </a:fld>
            <a:endParaRPr lang="en-US" altLang="en-US" b="0">
              <a:latin typeface="Arial" charset="0"/>
            </a:endParaRPr>
          </a:p>
        </p:txBody>
      </p:sp>
      <p:sp>
        <p:nvSpPr>
          <p:cNvPr id="24579" name="Rectangle 2"/>
          <p:cNvSpPr>
            <a:spLocks noRot="1" noChangeArrowheads="1" noTextEdit="1"/>
          </p:cNvSpPr>
          <p:nvPr>
            <p:ph type="sldImg"/>
          </p:nvPr>
        </p:nvSpPr>
        <p:spPr>
          <a:ln/>
        </p:spPr>
      </p:sp>
      <p:sp>
        <p:nvSpPr>
          <p:cNvPr id="24580"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We have healthy bear populations in Alaska because there is good habitat for bears near most communities. This includes plants such as devil’s club, cow parsnip seeds, grasses, sedges, berries. Bears also eat salmon, of course. Black bears eat salmon too but brown bears tend to keep black bears off salmon streams. Both species of bear eat moose – both winter kills and moose they catch and kill. </a:t>
            </a:r>
          </a:p>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ChangeArrowheads="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habitat is made up of a mosaic of parkland, greenbelts, and anadromous (salmon-bearing streams). This is a good map to show you why bears and people come into conflict. They like to live in the same kinds of places! </a:t>
            </a:r>
          </a:p>
          <a:p>
            <a:endParaRPr lang="en-US" altLang="en-US" smtClean="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Tahoma" pitchFamily="34" charset="0"/>
              </a:defRPr>
            </a:lvl1pPr>
            <a:lvl2pPr marL="742950" indent="-285750" defTabSz="931863">
              <a:defRPr b="1">
                <a:solidFill>
                  <a:schemeClr val="tx1"/>
                </a:solidFill>
                <a:latin typeface="Tahoma" pitchFamily="34" charset="0"/>
              </a:defRPr>
            </a:lvl2pPr>
            <a:lvl3pPr marL="1143000" indent="-228600" defTabSz="931863">
              <a:defRPr b="1">
                <a:solidFill>
                  <a:schemeClr val="tx1"/>
                </a:solidFill>
                <a:latin typeface="Tahoma" pitchFamily="34" charset="0"/>
              </a:defRPr>
            </a:lvl3pPr>
            <a:lvl4pPr marL="1600200" indent="-228600" defTabSz="931863">
              <a:defRPr b="1">
                <a:solidFill>
                  <a:schemeClr val="tx1"/>
                </a:solidFill>
                <a:latin typeface="Tahoma" pitchFamily="34" charset="0"/>
              </a:defRPr>
            </a:lvl4pPr>
            <a:lvl5pPr marL="2057400" indent="-228600" defTabSz="931863">
              <a:defRPr b="1">
                <a:solidFill>
                  <a:schemeClr val="tx1"/>
                </a:solidFill>
                <a:latin typeface="Tahoma" pitchFamily="34" charset="0"/>
              </a:defRPr>
            </a:lvl5pPr>
            <a:lvl6pPr marL="2514600" indent="-228600" defTabSz="931863" eaLnBrk="0" fontAlgn="base" hangingPunct="0">
              <a:spcBef>
                <a:spcPct val="0"/>
              </a:spcBef>
              <a:spcAft>
                <a:spcPct val="0"/>
              </a:spcAft>
              <a:defRPr b="1">
                <a:solidFill>
                  <a:schemeClr val="tx1"/>
                </a:solidFill>
                <a:latin typeface="Tahoma" pitchFamily="34" charset="0"/>
              </a:defRPr>
            </a:lvl6pPr>
            <a:lvl7pPr marL="2971800" indent="-228600" defTabSz="931863" eaLnBrk="0" fontAlgn="base" hangingPunct="0">
              <a:spcBef>
                <a:spcPct val="0"/>
              </a:spcBef>
              <a:spcAft>
                <a:spcPct val="0"/>
              </a:spcAft>
              <a:defRPr b="1">
                <a:solidFill>
                  <a:schemeClr val="tx1"/>
                </a:solidFill>
                <a:latin typeface="Tahoma" pitchFamily="34" charset="0"/>
              </a:defRPr>
            </a:lvl7pPr>
            <a:lvl8pPr marL="3429000" indent="-228600" defTabSz="931863" eaLnBrk="0" fontAlgn="base" hangingPunct="0">
              <a:spcBef>
                <a:spcPct val="0"/>
              </a:spcBef>
              <a:spcAft>
                <a:spcPct val="0"/>
              </a:spcAft>
              <a:defRPr b="1">
                <a:solidFill>
                  <a:schemeClr val="tx1"/>
                </a:solidFill>
                <a:latin typeface="Tahoma" pitchFamily="34" charset="0"/>
              </a:defRPr>
            </a:lvl8pPr>
            <a:lvl9pPr marL="3886200" indent="-228600" defTabSz="931863" eaLnBrk="0" fontAlgn="base" hangingPunct="0">
              <a:spcBef>
                <a:spcPct val="0"/>
              </a:spcBef>
              <a:spcAft>
                <a:spcPct val="0"/>
              </a:spcAft>
              <a:defRPr b="1">
                <a:solidFill>
                  <a:schemeClr val="tx1"/>
                </a:solidFill>
                <a:latin typeface="Tahoma" pitchFamily="34" charset="0"/>
              </a:defRPr>
            </a:lvl9pPr>
          </a:lstStyle>
          <a:p>
            <a:fld id="{5DA940B1-4361-46B3-8972-89AC6DB0A922}" type="slidenum">
              <a:rPr lang="en-US" altLang="en-US" b="0">
                <a:latin typeface="Arial" charset="0"/>
              </a:rPr>
              <a:pPr/>
              <a:t>6</a:t>
            </a:fld>
            <a:endParaRPr lang="en-US" altLang="en-US" b="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Tahoma" pitchFamily="34" charset="0"/>
              </a:defRPr>
            </a:lvl1pPr>
            <a:lvl2pPr marL="742950" indent="-285750" defTabSz="931863">
              <a:defRPr b="1">
                <a:solidFill>
                  <a:schemeClr val="tx1"/>
                </a:solidFill>
                <a:latin typeface="Tahoma" pitchFamily="34" charset="0"/>
              </a:defRPr>
            </a:lvl2pPr>
            <a:lvl3pPr marL="1143000" indent="-228600" defTabSz="931863">
              <a:defRPr b="1">
                <a:solidFill>
                  <a:schemeClr val="tx1"/>
                </a:solidFill>
                <a:latin typeface="Tahoma" pitchFamily="34" charset="0"/>
              </a:defRPr>
            </a:lvl3pPr>
            <a:lvl4pPr marL="1600200" indent="-228600" defTabSz="931863">
              <a:defRPr b="1">
                <a:solidFill>
                  <a:schemeClr val="tx1"/>
                </a:solidFill>
                <a:latin typeface="Tahoma" pitchFamily="34" charset="0"/>
              </a:defRPr>
            </a:lvl4pPr>
            <a:lvl5pPr marL="2057400" indent="-228600" defTabSz="931863">
              <a:defRPr b="1">
                <a:solidFill>
                  <a:schemeClr val="tx1"/>
                </a:solidFill>
                <a:latin typeface="Tahoma" pitchFamily="34" charset="0"/>
              </a:defRPr>
            </a:lvl5pPr>
            <a:lvl6pPr marL="2514600" indent="-228600" defTabSz="931863" eaLnBrk="0" fontAlgn="base" hangingPunct="0">
              <a:spcBef>
                <a:spcPct val="0"/>
              </a:spcBef>
              <a:spcAft>
                <a:spcPct val="0"/>
              </a:spcAft>
              <a:defRPr b="1">
                <a:solidFill>
                  <a:schemeClr val="tx1"/>
                </a:solidFill>
                <a:latin typeface="Tahoma" pitchFamily="34" charset="0"/>
              </a:defRPr>
            </a:lvl6pPr>
            <a:lvl7pPr marL="2971800" indent="-228600" defTabSz="931863" eaLnBrk="0" fontAlgn="base" hangingPunct="0">
              <a:spcBef>
                <a:spcPct val="0"/>
              </a:spcBef>
              <a:spcAft>
                <a:spcPct val="0"/>
              </a:spcAft>
              <a:defRPr b="1">
                <a:solidFill>
                  <a:schemeClr val="tx1"/>
                </a:solidFill>
                <a:latin typeface="Tahoma" pitchFamily="34" charset="0"/>
              </a:defRPr>
            </a:lvl7pPr>
            <a:lvl8pPr marL="3429000" indent="-228600" defTabSz="931863" eaLnBrk="0" fontAlgn="base" hangingPunct="0">
              <a:spcBef>
                <a:spcPct val="0"/>
              </a:spcBef>
              <a:spcAft>
                <a:spcPct val="0"/>
              </a:spcAft>
              <a:defRPr b="1">
                <a:solidFill>
                  <a:schemeClr val="tx1"/>
                </a:solidFill>
                <a:latin typeface="Tahoma" pitchFamily="34" charset="0"/>
              </a:defRPr>
            </a:lvl8pPr>
            <a:lvl9pPr marL="3886200" indent="-228600" defTabSz="931863" eaLnBrk="0" fontAlgn="base" hangingPunct="0">
              <a:spcBef>
                <a:spcPct val="0"/>
              </a:spcBef>
              <a:spcAft>
                <a:spcPct val="0"/>
              </a:spcAft>
              <a:defRPr b="1">
                <a:solidFill>
                  <a:schemeClr val="tx1"/>
                </a:solidFill>
                <a:latin typeface="Tahoma" pitchFamily="34" charset="0"/>
              </a:defRPr>
            </a:lvl9pPr>
          </a:lstStyle>
          <a:p>
            <a:fld id="{C5E9196A-7560-4D39-84D7-E1D682224811}" type="slidenum">
              <a:rPr lang="en-US" altLang="en-US" b="0">
                <a:latin typeface="Arial" charset="0"/>
              </a:rPr>
              <a:pPr/>
              <a:t>7</a:t>
            </a:fld>
            <a:endParaRPr lang="en-US" altLang="en-US" b="0">
              <a:latin typeface="Arial" charset="0"/>
            </a:endParaRPr>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first thing you can do is be mindful of bear attractants around your homes, particularly if you live in one of the areas frequented by bears. The number one attractant is garbage. Primarily it is the black bears that get into our garbage. ADF&amp;G biologists estimate that if people didn’t leave out garbage or other attractants for bears, a vast number of the bear nuisance calls would go away. The bears would still be around, but they wouldn’t be cruising neighborhoods looking for food. When bears get into our garbage, they also become less afraid of being around people and may even begin approaching people.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Tahoma" pitchFamily="34" charset="0"/>
              </a:defRPr>
            </a:lvl1pPr>
            <a:lvl2pPr marL="742950" indent="-285750" defTabSz="931863">
              <a:defRPr b="1">
                <a:solidFill>
                  <a:schemeClr val="tx1"/>
                </a:solidFill>
                <a:latin typeface="Tahoma" pitchFamily="34" charset="0"/>
              </a:defRPr>
            </a:lvl2pPr>
            <a:lvl3pPr marL="1143000" indent="-228600" defTabSz="931863">
              <a:defRPr b="1">
                <a:solidFill>
                  <a:schemeClr val="tx1"/>
                </a:solidFill>
                <a:latin typeface="Tahoma" pitchFamily="34" charset="0"/>
              </a:defRPr>
            </a:lvl3pPr>
            <a:lvl4pPr marL="1600200" indent="-228600" defTabSz="931863">
              <a:defRPr b="1">
                <a:solidFill>
                  <a:schemeClr val="tx1"/>
                </a:solidFill>
                <a:latin typeface="Tahoma" pitchFamily="34" charset="0"/>
              </a:defRPr>
            </a:lvl4pPr>
            <a:lvl5pPr marL="2057400" indent="-228600" defTabSz="931863">
              <a:defRPr b="1">
                <a:solidFill>
                  <a:schemeClr val="tx1"/>
                </a:solidFill>
                <a:latin typeface="Tahoma" pitchFamily="34" charset="0"/>
              </a:defRPr>
            </a:lvl5pPr>
            <a:lvl6pPr marL="2514600" indent="-228600" defTabSz="931863" eaLnBrk="0" fontAlgn="base" hangingPunct="0">
              <a:spcBef>
                <a:spcPct val="0"/>
              </a:spcBef>
              <a:spcAft>
                <a:spcPct val="0"/>
              </a:spcAft>
              <a:defRPr b="1">
                <a:solidFill>
                  <a:schemeClr val="tx1"/>
                </a:solidFill>
                <a:latin typeface="Tahoma" pitchFamily="34" charset="0"/>
              </a:defRPr>
            </a:lvl6pPr>
            <a:lvl7pPr marL="2971800" indent="-228600" defTabSz="931863" eaLnBrk="0" fontAlgn="base" hangingPunct="0">
              <a:spcBef>
                <a:spcPct val="0"/>
              </a:spcBef>
              <a:spcAft>
                <a:spcPct val="0"/>
              </a:spcAft>
              <a:defRPr b="1">
                <a:solidFill>
                  <a:schemeClr val="tx1"/>
                </a:solidFill>
                <a:latin typeface="Tahoma" pitchFamily="34" charset="0"/>
              </a:defRPr>
            </a:lvl7pPr>
            <a:lvl8pPr marL="3429000" indent="-228600" defTabSz="931863" eaLnBrk="0" fontAlgn="base" hangingPunct="0">
              <a:spcBef>
                <a:spcPct val="0"/>
              </a:spcBef>
              <a:spcAft>
                <a:spcPct val="0"/>
              </a:spcAft>
              <a:defRPr b="1">
                <a:solidFill>
                  <a:schemeClr val="tx1"/>
                </a:solidFill>
                <a:latin typeface="Tahoma" pitchFamily="34" charset="0"/>
              </a:defRPr>
            </a:lvl8pPr>
            <a:lvl9pPr marL="3886200" indent="-228600" defTabSz="931863" eaLnBrk="0" fontAlgn="base" hangingPunct="0">
              <a:spcBef>
                <a:spcPct val="0"/>
              </a:spcBef>
              <a:spcAft>
                <a:spcPct val="0"/>
              </a:spcAft>
              <a:defRPr b="1">
                <a:solidFill>
                  <a:schemeClr val="tx1"/>
                </a:solidFill>
                <a:latin typeface="Tahoma" pitchFamily="34" charset="0"/>
              </a:defRPr>
            </a:lvl9pPr>
          </a:lstStyle>
          <a:p>
            <a:fld id="{1AE776A8-566D-4985-8E35-FF7A8FE9F622}" type="slidenum">
              <a:rPr lang="en-US" altLang="en-US" b="0">
                <a:latin typeface="Arial" charset="0"/>
              </a:rPr>
              <a:pPr/>
              <a:t>8</a:t>
            </a:fld>
            <a:endParaRPr lang="en-US" altLang="en-US" b="0">
              <a:latin typeface="Arial" charset="0"/>
            </a:endParaRPr>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These are the other main attractants besides garbage and what to do to deal with them. </a:t>
            </a:r>
          </a:p>
          <a:p>
            <a:pPr eaLnBrk="1" hangingPunct="1"/>
            <a:endParaRPr lang="en-US" altLang="en-US" smtClean="0"/>
          </a:p>
          <a:p>
            <a:pPr eaLnBrk="1" hangingPunct="1"/>
            <a:r>
              <a:rPr lang="en-US" altLang="en-US" smtClean="0"/>
              <a:t>Pet food. </a:t>
            </a:r>
          </a:p>
          <a:p>
            <a:pPr eaLnBrk="1" hangingPunct="1"/>
            <a:r>
              <a:rPr lang="en-US" altLang="en-US" smtClean="0"/>
              <a:t>Bird seed. </a:t>
            </a:r>
          </a:p>
          <a:p>
            <a:pPr eaLnBrk="1" hangingPunct="1"/>
            <a:r>
              <a:rPr lang="en-US" altLang="en-US" smtClean="0"/>
              <a:t>Livestock. </a:t>
            </a:r>
          </a:p>
          <a:p>
            <a:pPr eaLnBrk="1" hangingPunct="1"/>
            <a:r>
              <a:rPr lang="en-US" altLang="en-US" smtClean="0"/>
              <a:t>Garbage. </a:t>
            </a:r>
          </a:p>
          <a:p>
            <a:pPr eaLnBrk="1" hangingPunct="1"/>
            <a:r>
              <a:rPr lang="en-US" altLang="en-US" smtClean="0"/>
              <a:t>Fish Carcasses.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Tahoma" pitchFamily="34" charset="0"/>
              </a:defRPr>
            </a:lvl1pPr>
            <a:lvl2pPr marL="742950" indent="-285750" defTabSz="931863">
              <a:defRPr b="1">
                <a:solidFill>
                  <a:schemeClr val="tx1"/>
                </a:solidFill>
                <a:latin typeface="Tahoma" pitchFamily="34" charset="0"/>
              </a:defRPr>
            </a:lvl2pPr>
            <a:lvl3pPr marL="1143000" indent="-228600" defTabSz="931863">
              <a:defRPr b="1">
                <a:solidFill>
                  <a:schemeClr val="tx1"/>
                </a:solidFill>
                <a:latin typeface="Tahoma" pitchFamily="34" charset="0"/>
              </a:defRPr>
            </a:lvl3pPr>
            <a:lvl4pPr marL="1600200" indent="-228600" defTabSz="931863">
              <a:defRPr b="1">
                <a:solidFill>
                  <a:schemeClr val="tx1"/>
                </a:solidFill>
                <a:latin typeface="Tahoma" pitchFamily="34" charset="0"/>
              </a:defRPr>
            </a:lvl4pPr>
            <a:lvl5pPr marL="2057400" indent="-228600" defTabSz="931863">
              <a:defRPr b="1">
                <a:solidFill>
                  <a:schemeClr val="tx1"/>
                </a:solidFill>
                <a:latin typeface="Tahoma" pitchFamily="34" charset="0"/>
              </a:defRPr>
            </a:lvl5pPr>
            <a:lvl6pPr marL="2514600" indent="-228600" defTabSz="931863" eaLnBrk="0" fontAlgn="base" hangingPunct="0">
              <a:spcBef>
                <a:spcPct val="0"/>
              </a:spcBef>
              <a:spcAft>
                <a:spcPct val="0"/>
              </a:spcAft>
              <a:defRPr b="1">
                <a:solidFill>
                  <a:schemeClr val="tx1"/>
                </a:solidFill>
                <a:latin typeface="Tahoma" pitchFamily="34" charset="0"/>
              </a:defRPr>
            </a:lvl6pPr>
            <a:lvl7pPr marL="2971800" indent="-228600" defTabSz="931863" eaLnBrk="0" fontAlgn="base" hangingPunct="0">
              <a:spcBef>
                <a:spcPct val="0"/>
              </a:spcBef>
              <a:spcAft>
                <a:spcPct val="0"/>
              </a:spcAft>
              <a:defRPr b="1">
                <a:solidFill>
                  <a:schemeClr val="tx1"/>
                </a:solidFill>
                <a:latin typeface="Tahoma" pitchFamily="34" charset="0"/>
              </a:defRPr>
            </a:lvl7pPr>
            <a:lvl8pPr marL="3429000" indent="-228600" defTabSz="931863" eaLnBrk="0" fontAlgn="base" hangingPunct="0">
              <a:spcBef>
                <a:spcPct val="0"/>
              </a:spcBef>
              <a:spcAft>
                <a:spcPct val="0"/>
              </a:spcAft>
              <a:defRPr b="1">
                <a:solidFill>
                  <a:schemeClr val="tx1"/>
                </a:solidFill>
                <a:latin typeface="Tahoma" pitchFamily="34" charset="0"/>
              </a:defRPr>
            </a:lvl8pPr>
            <a:lvl9pPr marL="3886200" indent="-228600" defTabSz="931863" eaLnBrk="0" fontAlgn="base" hangingPunct="0">
              <a:spcBef>
                <a:spcPct val="0"/>
              </a:spcBef>
              <a:spcAft>
                <a:spcPct val="0"/>
              </a:spcAft>
              <a:defRPr b="1">
                <a:solidFill>
                  <a:schemeClr val="tx1"/>
                </a:solidFill>
                <a:latin typeface="Tahoma" pitchFamily="34" charset="0"/>
              </a:defRPr>
            </a:lvl9pPr>
          </a:lstStyle>
          <a:p>
            <a:fld id="{F2916031-6FBC-4E61-B634-02FAB73D9512}" type="slidenum">
              <a:rPr lang="en-US" altLang="en-US" b="0">
                <a:latin typeface="Arial" charset="0"/>
              </a:rPr>
              <a:pPr/>
              <a:t>9</a:t>
            </a:fld>
            <a:endParaRPr lang="en-US" altLang="en-US" b="0">
              <a:latin typeface="Arial" charset="0"/>
            </a:endParaRPr>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Next we’ll talk about safety in parks and on trails. Here are the basic messages we are hoping to get across to those who recreate in bear country. These are all basic things to do and know before you head into bear country. Groups of people are noisier than people traveling alone, and as a group, are more intimidating to a bear. Prevention and avoidance is key.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1">
                <a:solidFill>
                  <a:schemeClr val="tx1"/>
                </a:solidFill>
                <a:latin typeface="Tahoma" pitchFamily="34" charset="0"/>
              </a:defRPr>
            </a:lvl1pPr>
            <a:lvl2pPr marL="744538" indent="-285750" defTabSz="931863">
              <a:defRPr b="1">
                <a:solidFill>
                  <a:schemeClr val="tx1"/>
                </a:solidFill>
                <a:latin typeface="Tahoma" pitchFamily="34" charset="0"/>
              </a:defRPr>
            </a:lvl2pPr>
            <a:lvl3pPr marL="1144588" indent="-228600" defTabSz="931863">
              <a:defRPr b="1">
                <a:solidFill>
                  <a:schemeClr val="tx1"/>
                </a:solidFill>
                <a:latin typeface="Tahoma" pitchFamily="34" charset="0"/>
              </a:defRPr>
            </a:lvl3pPr>
            <a:lvl4pPr marL="1603375" indent="-228600" defTabSz="931863">
              <a:defRPr b="1">
                <a:solidFill>
                  <a:schemeClr val="tx1"/>
                </a:solidFill>
                <a:latin typeface="Tahoma" pitchFamily="34" charset="0"/>
              </a:defRPr>
            </a:lvl4pPr>
            <a:lvl5pPr marL="2060575" indent="-228600" defTabSz="931863">
              <a:defRPr b="1">
                <a:solidFill>
                  <a:schemeClr val="tx1"/>
                </a:solidFill>
                <a:latin typeface="Tahoma" pitchFamily="34" charset="0"/>
              </a:defRPr>
            </a:lvl5pPr>
            <a:lvl6pPr marL="2517775" indent="-228600" defTabSz="931863" eaLnBrk="0" fontAlgn="base" hangingPunct="0">
              <a:spcBef>
                <a:spcPct val="0"/>
              </a:spcBef>
              <a:spcAft>
                <a:spcPct val="0"/>
              </a:spcAft>
              <a:defRPr b="1">
                <a:solidFill>
                  <a:schemeClr val="tx1"/>
                </a:solidFill>
                <a:latin typeface="Tahoma" pitchFamily="34" charset="0"/>
              </a:defRPr>
            </a:lvl6pPr>
            <a:lvl7pPr marL="2974975" indent="-228600" defTabSz="931863" eaLnBrk="0" fontAlgn="base" hangingPunct="0">
              <a:spcBef>
                <a:spcPct val="0"/>
              </a:spcBef>
              <a:spcAft>
                <a:spcPct val="0"/>
              </a:spcAft>
              <a:defRPr b="1">
                <a:solidFill>
                  <a:schemeClr val="tx1"/>
                </a:solidFill>
                <a:latin typeface="Tahoma" pitchFamily="34" charset="0"/>
              </a:defRPr>
            </a:lvl7pPr>
            <a:lvl8pPr marL="3432175" indent="-228600" defTabSz="931863" eaLnBrk="0" fontAlgn="base" hangingPunct="0">
              <a:spcBef>
                <a:spcPct val="0"/>
              </a:spcBef>
              <a:spcAft>
                <a:spcPct val="0"/>
              </a:spcAft>
              <a:defRPr b="1">
                <a:solidFill>
                  <a:schemeClr val="tx1"/>
                </a:solidFill>
                <a:latin typeface="Tahoma" pitchFamily="34" charset="0"/>
              </a:defRPr>
            </a:lvl8pPr>
            <a:lvl9pPr marL="3889375" indent="-228600" defTabSz="931863" eaLnBrk="0" fontAlgn="base" hangingPunct="0">
              <a:spcBef>
                <a:spcPct val="0"/>
              </a:spcBef>
              <a:spcAft>
                <a:spcPct val="0"/>
              </a:spcAft>
              <a:defRPr b="1">
                <a:solidFill>
                  <a:schemeClr val="tx1"/>
                </a:solidFill>
                <a:latin typeface="Tahoma" pitchFamily="34" charset="0"/>
              </a:defRPr>
            </a:lvl9pPr>
          </a:lstStyle>
          <a:p>
            <a:fld id="{F7333211-76EC-4582-904C-4F61E88EDA03}" type="slidenum">
              <a:rPr lang="en-US" altLang="en-US" b="0">
                <a:latin typeface="Arial" charset="0"/>
              </a:rPr>
              <a:pPr/>
              <a:t>10</a:t>
            </a:fld>
            <a:endParaRPr lang="en-US" altLang="en-US" b="0">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42838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942573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87115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17473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93579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40029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8112801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470288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03917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72459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70940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1E1E96"/>
            </a:gs>
            <a:gs pos="100000">
              <a:srgbClr val="090C4F"/>
            </a:gs>
          </a:gsLst>
          <a:lin ang="5400000"/>
        </a:grad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50" r:id="rId10"/>
    <p:sldLayoutId id="214748435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8.wmf"/><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9.w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32B6CD-219D-4240-AA6D-2D703ACE42D3}"/>
              </a:ext>
            </a:extLst>
          </p:cNvPr>
          <p:cNvSpPr>
            <a:spLocks noGrp="1"/>
          </p:cNvSpPr>
          <p:nvPr>
            <p:ph type="title" idx="4294967295"/>
          </p:nvPr>
        </p:nvSpPr>
        <p:spPr>
          <a:xfrm>
            <a:off x="301625" y="228600"/>
            <a:ext cx="8540750" cy="1143000"/>
          </a:xfrm>
          <a:prstGeom prst="rect">
            <a:avLst/>
          </a:prstGeom>
        </p:spPr>
        <p:txBody>
          <a:bodyPr/>
          <a:lstStyle/>
          <a:p>
            <a:pPr>
              <a:defRPr/>
            </a:pPr>
            <a:r>
              <a:rPr lang="en-US" dirty="0">
                <a:solidFill>
                  <a:schemeClr val="accent3">
                    <a:lumMod val="20000"/>
                    <a:lumOff val="80000"/>
                  </a:schemeClr>
                </a:solidFill>
                <a:latin typeface="Arial Black" panose="020B0A04020102020204" pitchFamily="34" charset="0"/>
              </a:rPr>
              <a:t>Staying Safe Around </a:t>
            </a:r>
            <a:br>
              <a:rPr lang="en-US" dirty="0">
                <a:solidFill>
                  <a:schemeClr val="accent3">
                    <a:lumMod val="20000"/>
                    <a:lumOff val="80000"/>
                  </a:schemeClr>
                </a:solidFill>
                <a:latin typeface="Arial Black" panose="020B0A04020102020204" pitchFamily="34" charset="0"/>
              </a:rPr>
            </a:br>
            <a:r>
              <a:rPr lang="en-US" dirty="0">
                <a:solidFill>
                  <a:schemeClr val="accent3">
                    <a:lumMod val="20000"/>
                    <a:lumOff val="80000"/>
                  </a:schemeClr>
                </a:solidFill>
                <a:latin typeface="Arial Black" panose="020B0A04020102020204" pitchFamily="34" charset="0"/>
              </a:rPr>
              <a:t>Bears and Moose</a:t>
            </a:r>
            <a:endParaRPr lang="en-US" dirty="0"/>
          </a:p>
        </p:txBody>
      </p:sp>
      <p:pic>
        <p:nvPicPr>
          <p:cNvPr id="16387" name="Picture 26" descr="marc lester mayor's marathon 2008"/>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397000" y="1676400"/>
            <a:ext cx="6350000" cy="3048000"/>
          </a:xfrm>
          <a:prstGeom prst="rect">
            <a:avLst/>
          </a:prstGeom>
          <a:noFill/>
          <a:ln w="12700">
            <a:solidFill>
              <a:srgbClr val="000000"/>
            </a:solidFill>
          </a:ln>
          <a:extLst>
            <a:ext uri="{909E8E84-426E-40DD-AFC4-6F175D3DCCD1}">
              <a14:hiddenFill xmlns:a14="http://schemas.microsoft.com/office/drawing/2010/main">
                <a:solidFill>
                  <a:srgbClr val="FFFFFF"/>
                </a:solidFill>
              </a14:hiddenFill>
            </a:ext>
          </a:extLst>
        </p:spPr>
      </p:pic>
      <p:pic>
        <p:nvPicPr>
          <p:cNvPr id="1638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1875" y="5172075"/>
            <a:ext cx="13811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7">
            <a:extLst>
              <a:ext uri="{FF2B5EF4-FFF2-40B4-BE49-F238E27FC236}">
                <a16:creationId xmlns:a16="http://schemas.microsoft.com/office/drawing/2014/main" xmlns="" id="{089D1CB0-6352-49E7-9078-7F5941C346F4}"/>
              </a:ext>
            </a:extLst>
          </p:cNvPr>
          <p:cNvSpPr txBox="1">
            <a:spLocks noChangeArrowheads="1"/>
          </p:cNvSpPr>
          <p:nvPr/>
        </p:nvSpPr>
        <p:spPr bwMode="auto">
          <a:xfrm>
            <a:off x="2847975" y="4779963"/>
            <a:ext cx="4876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algn="r">
              <a:spcBef>
                <a:spcPct val="50000"/>
              </a:spcBef>
              <a:buClrTx/>
              <a:buSzTx/>
              <a:buFontTx/>
              <a:buNone/>
              <a:defRPr/>
            </a:pPr>
            <a:r>
              <a:rPr lang="en-US" altLang="en-US" sz="1000" b="0" dirty="0">
                <a:solidFill>
                  <a:schemeClr val="accent3">
                    <a:lumMod val="20000"/>
                    <a:lumOff val="80000"/>
                  </a:schemeClr>
                </a:solidFill>
              </a:rPr>
              <a:t>Photo Credit: Marc Lester, Anchorage Daily News, Mayor’s Marathon, 2008</a:t>
            </a:r>
          </a:p>
        </p:txBody>
      </p:sp>
      <p:sp>
        <p:nvSpPr>
          <p:cNvPr id="8" name="Rectangle 7">
            <a:extLst>
              <a:ext uri="{FF2B5EF4-FFF2-40B4-BE49-F238E27FC236}">
                <a16:creationId xmlns:a16="http://schemas.microsoft.com/office/drawing/2014/main" xmlns="" id="{F7E17F5A-F3B9-4BAD-9C0C-D5FD09A04F5D}"/>
              </a:ext>
            </a:extLst>
          </p:cNvPr>
          <p:cNvSpPr/>
          <p:nvPr/>
        </p:nvSpPr>
        <p:spPr>
          <a:xfrm>
            <a:off x="0" y="5395913"/>
            <a:ext cx="9144000" cy="647700"/>
          </a:xfrm>
          <a:prstGeom prst="rect">
            <a:avLst/>
          </a:prstGeom>
        </p:spPr>
        <p:txBody>
          <a:bodyPr>
            <a:spAutoFit/>
          </a:bodyPr>
          <a:lstStyle/>
          <a:p>
            <a:pPr algn="ctr" eaLnBrk="1" hangingPunct="1">
              <a:spcBef>
                <a:spcPts val="0"/>
              </a:spcBef>
              <a:defRPr/>
            </a:pPr>
            <a:r>
              <a:rPr lang="en-US" altLang="en-US" b="0" dirty="0">
                <a:solidFill>
                  <a:schemeClr val="accent3">
                    <a:lumMod val="20000"/>
                    <a:lumOff val="80000"/>
                  </a:schemeClr>
                </a:solidFill>
                <a:latin typeface="Arial" panose="020B0604020202020204" pitchFamily="34" charset="0"/>
                <a:cs typeface="Arial" panose="020B0604020202020204" pitchFamily="34" charset="0"/>
              </a:rPr>
              <a:t>Created by the Alaska Department of Fish and Game</a:t>
            </a:r>
          </a:p>
          <a:p>
            <a:pPr algn="ctr" eaLnBrk="1" hangingPunct="1">
              <a:spcBef>
                <a:spcPts val="0"/>
              </a:spcBef>
              <a:defRPr/>
            </a:pPr>
            <a:r>
              <a:rPr lang="en-US" altLang="en-US" b="0" dirty="0">
                <a:solidFill>
                  <a:schemeClr val="accent3">
                    <a:lumMod val="20000"/>
                    <a:lumOff val="80000"/>
                  </a:schemeClr>
                </a:solidFill>
                <a:latin typeface="Arial" panose="020B0604020202020204" pitchFamily="34" charset="0"/>
                <a:cs typeface="Arial" panose="020B0604020202020204" pitchFamily="34" charset="0"/>
              </a:rPr>
              <a:t>For Middle and High School Students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7" descr="tra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90600"/>
            <a:ext cx="2133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xmlns="" id="{41DCD263-235D-46F7-91C1-0D11FC70C95F}"/>
              </a:ext>
            </a:extLst>
          </p:cNvPr>
          <p:cNvSpPr txBox="1">
            <a:spLocks noRot="1" noChangeArrowheads="1"/>
          </p:cNvSpPr>
          <p:nvPr/>
        </p:nvSpPr>
        <p:spPr>
          <a:xfrm>
            <a:off x="301625" y="152400"/>
            <a:ext cx="8540750" cy="1143000"/>
          </a:xfrm>
          <a:prstGeom prst="rect">
            <a:avLst/>
          </a:prstGeom>
        </p:spPr>
        <p:txBody>
          <a:bodyPr/>
          <a:lstStyle/>
          <a:p>
            <a:pPr algn="ctr" eaLnBrk="1" hangingPunct="1">
              <a:defRPr/>
            </a:pPr>
            <a:r>
              <a:rPr lang="en-US" sz="4400" b="0" kern="0" dirty="0">
                <a:solidFill>
                  <a:schemeClr val="tx2"/>
                </a:solidFill>
                <a:effectLst>
                  <a:outerShdw blurRad="38100" dist="38100" dir="2700000" algn="tl">
                    <a:srgbClr val="000000"/>
                  </a:outerShdw>
                </a:effectLst>
                <a:latin typeface="+mj-lt"/>
                <a:ea typeface="+mj-ea"/>
                <a:cs typeface="+mj-cs"/>
              </a:rPr>
              <a:t>Be Alert for Bear Signs</a:t>
            </a:r>
          </a:p>
        </p:txBody>
      </p:sp>
      <p:pic>
        <p:nvPicPr>
          <p:cNvPr id="33796" name="Picture 10" descr="marked up asp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2100" y="1295400"/>
            <a:ext cx="37719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10" descr="scat no more than 11 days ol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828800"/>
            <a:ext cx="4114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5842" name="Group 14"/>
          <p:cNvGrpSpPr>
            <a:grpSpLocks/>
          </p:cNvGrpSpPr>
          <p:nvPr/>
        </p:nvGrpSpPr>
        <p:grpSpPr bwMode="auto">
          <a:xfrm>
            <a:off x="990600" y="2895600"/>
            <a:ext cx="7402513" cy="3505200"/>
            <a:chOff x="1008" y="1465"/>
            <a:chExt cx="4663" cy="2208"/>
          </a:xfrm>
        </p:grpSpPr>
        <p:sp>
          <p:nvSpPr>
            <p:cNvPr id="35850" name="Text Box 6"/>
            <p:cNvSpPr txBox="1">
              <a:spLocks noChangeArrowheads="1"/>
            </p:cNvSpPr>
            <p:nvPr/>
          </p:nvSpPr>
          <p:spPr bwMode="auto">
            <a:xfrm>
              <a:off x="2918" y="1465"/>
              <a:ext cx="8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a:spcBef>
                  <a:spcPct val="0"/>
                </a:spcBef>
                <a:buClrTx/>
                <a:buSzTx/>
                <a:buFontTx/>
                <a:buNone/>
              </a:pPr>
              <a:r>
                <a:rPr lang="en-US" altLang="en-US" sz="1800"/>
                <a:t>Sleeping</a:t>
              </a:r>
            </a:p>
          </p:txBody>
        </p:sp>
        <p:sp>
          <p:nvSpPr>
            <p:cNvPr id="35851" name="Text Box 10"/>
            <p:cNvSpPr txBox="1">
              <a:spLocks noChangeArrowheads="1"/>
            </p:cNvSpPr>
            <p:nvPr/>
          </p:nvSpPr>
          <p:spPr bwMode="auto">
            <a:xfrm>
              <a:off x="4272" y="3385"/>
              <a:ext cx="139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a:spcBef>
                  <a:spcPct val="0"/>
                </a:spcBef>
                <a:buClrTx/>
                <a:buSzTx/>
                <a:buFontTx/>
                <a:buNone/>
              </a:pPr>
              <a:r>
                <a:rPr lang="en-US" altLang="en-US" sz="1800"/>
                <a:t>Cooking/eating</a:t>
              </a:r>
            </a:p>
          </p:txBody>
        </p:sp>
        <p:sp>
          <p:nvSpPr>
            <p:cNvPr id="35852" name="Text Box 11"/>
            <p:cNvSpPr txBox="1">
              <a:spLocks noChangeArrowheads="1"/>
            </p:cNvSpPr>
            <p:nvPr/>
          </p:nvSpPr>
          <p:spPr bwMode="auto">
            <a:xfrm>
              <a:off x="1008" y="3385"/>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a:spcBef>
                  <a:spcPct val="0"/>
                </a:spcBef>
                <a:buClrTx/>
                <a:buSzTx/>
                <a:buFontTx/>
                <a:buNone/>
              </a:pPr>
              <a:r>
                <a:rPr lang="en-US" altLang="en-US" sz="1800"/>
                <a:t>Food storage</a:t>
              </a:r>
            </a:p>
          </p:txBody>
        </p:sp>
      </p:grpSp>
      <p:sp>
        <p:nvSpPr>
          <p:cNvPr id="35843" name="Line 12"/>
          <p:cNvSpPr>
            <a:spLocks noChangeShapeType="1"/>
          </p:cNvSpPr>
          <p:nvPr/>
        </p:nvSpPr>
        <p:spPr bwMode="auto">
          <a:xfrm>
            <a:off x="4648200" y="5029200"/>
            <a:ext cx="0" cy="1071563"/>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44" name="Text Box 13"/>
          <p:cNvSpPr txBox="1">
            <a:spLocks noChangeArrowheads="1"/>
          </p:cNvSpPr>
          <p:nvPr/>
        </p:nvSpPr>
        <p:spPr bwMode="auto">
          <a:xfrm>
            <a:off x="4164013" y="4572000"/>
            <a:ext cx="56038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a:spcBef>
                <a:spcPct val="0"/>
              </a:spcBef>
              <a:buClrTx/>
              <a:buSzTx/>
              <a:buFontTx/>
              <a:buNone/>
            </a:pPr>
            <a:r>
              <a:rPr lang="en-US" altLang="en-US" sz="1800"/>
              <a:t>WIND</a:t>
            </a:r>
          </a:p>
        </p:txBody>
      </p:sp>
      <p:sp>
        <p:nvSpPr>
          <p:cNvPr id="14" name="Rectangle 2">
            <a:extLst>
              <a:ext uri="{FF2B5EF4-FFF2-40B4-BE49-F238E27FC236}">
                <a16:creationId xmlns:a16="http://schemas.microsoft.com/office/drawing/2014/main" xmlns="" id="{44405A0C-9EE4-40DF-968B-59BE36C1B6D8}"/>
              </a:ext>
            </a:extLst>
          </p:cNvPr>
          <p:cNvSpPr txBox="1">
            <a:spLocks noRot="1" noChangeArrowheads="1"/>
          </p:cNvSpPr>
          <p:nvPr/>
        </p:nvSpPr>
        <p:spPr>
          <a:xfrm>
            <a:off x="228600" y="152400"/>
            <a:ext cx="8540750" cy="1143000"/>
          </a:xfrm>
          <a:prstGeom prst="rect">
            <a:avLst/>
          </a:prstGeom>
        </p:spPr>
        <p:txBody>
          <a:bodyPr/>
          <a:lstStyle/>
          <a:p>
            <a:pPr algn="ctr" eaLnBrk="1" hangingPunct="1">
              <a:defRPr/>
            </a:pPr>
            <a:r>
              <a:rPr lang="en-US" sz="4400" b="0" kern="0" dirty="0">
                <a:solidFill>
                  <a:schemeClr val="tx2"/>
                </a:solidFill>
                <a:effectLst>
                  <a:outerShdw blurRad="38100" dist="38100" dir="2700000" algn="tl">
                    <a:srgbClr val="000000"/>
                  </a:outerShdw>
                </a:effectLst>
                <a:latin typeface="+mj-lt"/>
                <a:ea typeface="+mj-ea"/>
                <a:cs typeface="+mj-cs"/>
              </a:rPr>
              <a:t>Camping</a:t>
            </a:r>
          </a:p>
        </p:txBody>
      </p:sp>
      <p:sp>
        <p:nvSpPr>
          <p:cNvPr id="15" name="Rectangle 3">
            <a:extLst>
              <a:ext uri="{FF2B5EF4-FFF2-40B4-BE49-F238E27FC236}">
                <a16:creationId xmlns:a16="http://schemas.microsoft.com/office/drawing/2014/main" xmlns="" id="{BD333AEA-EDE0-4F8B-9826-73E625A5E8DA}"/>
              </a:ext>
            </a:extLst>
          </p:cNvPr>
          <p:cNvSpPr txBox="1">
            <a:spLocks noRot="1" noChangeArrowheads="1"/>
          </p:cNvSpPr>
          <p:nvPr/>
        </p:nvSpPr>
        <p:spPr>
          <a:xfrm>
            <a:off x="304800" y="990600"/>
            <a:ext cx="8540750" cy="1752600"/>
          </a:xfrm>
          <a:prstGeom prst="rect">
            <a:avLst/>
          </a:prstGeom>
        </p:spPr>
        <p:txBody>
          <a:bodyPr/>
          <a:lstStyle/>
          <a:p>
            <a:pPr marL="342900" indent="-342900" eaLnBrk="1" hangingPunct="1">
              <a:spcBef>
                <a:spcPct val="20000"/>
              </a:spcBef>
              <a:buClr>
                <a:schemeClr val="hlink"/>
              </a:buClr>
              <a:buSzPct val="80000"/>
              <a:buFont typeface="Arial" charset="0"/>
              <a:buChar char="►"/>
              <a:defRPr/>
            </a:pPr>
            <a:r>
              <a:rPr lang="en-US" sz="2400" b="0" kern="0" dirty="0">
                <a:effectLst>
                  <a:outerShdw blurRad="38100" dist="38100" dir="2700000" algn="tl">
                    <a:srgbClr val="000000"/>
                  </a:outerShdw>
                </a:effectLst>
                <a:latin typeface="+mn-lt"/>
              </a:rPr>
              <a:t>Pick a safe campsite. Avoid bear trails and areas where fish waste has been left behind. </a:t>
            </a:r>
          </a:p>
          <a:p>
            <a:pPr marL="342900" indent="-342900" eaLnBrk="1" hangingPunct="1">
              <a:spcBef>
                <a:spcPct val="20000"/>
              </a:spcBef>
              <a:buClr>
                <a:schemeClr val="hlink"/>
              </a:buClr>
              <a:buSzPct val="80000"/>
              <a:buFont typeface="Arial" charset="0"/>
              <a:buChar char="►"/>
              <a:defRPr/>
            </a:pPr>
            <a:r>
              <a:rPr lang="en-US" sz="2400" b="0" kern="0" dirty="0">
                <a:effectLst>
                  <a:outerShdw blurRad="38100" dist="38100" dir="2700000" algn="tl">
                    <a:srgbClr val="000000"/>
                  </a:outerShdw>
                </a:effectLst>
                <a:latin typeface="+mn-lt"/>
              </a:rPr>
              <a:t>Use a “triangle method” when possible. </a:t>
            </a:r>
          </a:p>
          <a:p>
            <a:pPr marL="342900" indent="-342900" eaLnBrk="1" hangingPunct="1">
              <a:spcBef>
                <a:spcPct val="20000"/>
              </a:spcBef>
              <a:buClr>
                <a:schemeClr val="hlink"/>
              </a:buClr>
              <a:buSzPct val="80000"/>
              <a:buFont typeface="Arial" charset="0"/>
              <a:buChar char="►"/>
              <a:defRPr/>
            </a:pPr>
            <a:r>
              <a:rPr lang="en-US" sz="2400" b="0" kern="0" dirty="0">
                <a:effectLst>
                  <a:outerShdw blurRad="38100" dist="38100" dir="2700000" algn="tl">
                    <a:srgbClr val="000000"/>
                  </a:outerShdw>
                </a:effectLst>
                <a:latin typeface="+mn-lt"/>
              </a:rPr>
              <a:t>Beware of narrow beaches. Allow plenty of room so bears can pass if needed. </a:t>
            </a:r>
          </a:p>
        </p:txBody>
      </p:sp>
      <p:pic>
        <p:nvPicPr>
          <p:cNvPr id="35847" name="Picture 15" descr="C:\Users\eamanning\AppData\Local\Microsoft\Windows\Temporary Internet Files\Content.IE5\FHZWP2O1\tent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7963" y="3352800"/>
            <a:ext cx="13779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18" descr="C:\Users\eamanning\AppData\Local\Microsoft\Windows\Temporary Internet Files\Content.IE5\FHZWP2O1\frying-fish-25353_64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1263" y="4344988"/>
            <a:ext cx="19812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20" descr="C:\Users\eamanning\AppData\Local\Microsoft\Windows\Temporary Internet Files\Content.IE5\0YU4T082\14609656936_f79d18d679_z[1].jpg"/>
          <p:cNvPicPr>
            <a:picLocks noChangeAspect="1" noChangeArrowheads="1"/>
          </p:cNvPicPr>
          <p:nvPr/>
        </p:nvPicPr>
        <p:blipFill>
          <a:blip r:embed="rId5">
            <a:extLst>
              <a:ext uri="{28A0092B-C50C-407E-A947-70E740481C1C}">
                <a14:useLocalDpi xmlns:a14="http://schemas.microsoft.com/office/drawing/2010/main" val="0"/>
              </a:ext>
            </a:extLst>
          </a:blip>
          <a:srcRect t="-8098"/>
          <a:stretch>
            <a:fillRect/>
          </a:stretch>
        </p:blipFill>
        <p:spPr bwMode="auto">
          <a:xfrm>
            <a:off x="1108075" y="4257675"/>
            <a:ext cx="16256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82700"/>
            <a:ext cx="3309938"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xmlns="" id="{8DCFEB24-0511-4324-9D1B-46C71DBC31F6}"/>
              </a:ext>
            </a:extLst>
          </p:cNvPr>
          <p:cNvSpPr txBox="1">
            <a:spLocks noRot="1" noChangeArrowheads="1"/>
          </p:cNvSpPr>
          <p:nvPr/>
        </p:nvSpPr>
        <p:spPr>
          <a:xfrm>
            <a:off x="301625" y="228600"/>
            <a:ext cx="8540750" cy="1143000"/>
          </a:xfrm>
          <a:prstGeom prst="rect">
            <a:avLst/>
          </a:prstGeom>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a:lstStyle>
          <a:p>
            <a:pPr eaLnBrk="1" hangingPunct="1">
              <a:defRPr/>
            </a:pPr>
            <a:r>
              <a:rPr lang="en-US" b="0" kern="0" dirty="0"/>
              <a:t>Encountering Bears</a:t>
            </a:r>
          </a:p>
        </p:txBody>
      </p:sp>
      <p:sp>
        <p:nvSpPr>
          <p:cNvPr id="8" name="Rectangle 3">
            <a:extLst>
              <a:ext uri="{FF2B5EF4-FFF2-40B4-BE49-F238E27FC236}">
                <a16:creationId xmlns:a16="http://schemas.microsoft.com/office/drawing/2014/main" xmlns="" id="{EBA60F2C-0E53-4FD5-A088-EF78953B6D54}"/>
              </a:ext>
            </a:extLst>
          </p:cNvPr>
          <p:cNvSpPr txBox="1">
            <a:spLocks noRot="1" noChangeArrowheads="1"/>
          </p:cNvSpPr>
          <p:nvPr/>
        </p:nvSpPr>
        <p:spPr>
          <a:xfrm>
            <a:off x="4572000" y="1371600"/>
            <a:ext cx="4041775" cy="4498975"/>
          </a:xfrm>
          <a:prstGeom prst="rect">
            <a:avLst/>
          </a:prstGeom>
        </p:spPr>
        <p:txBody>
          <a:bodyPr/>
          <a:lst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eaLnBrk="1" hangingPunct="1">
              <a:lnSpc>
                <a:spcPct val="90000"/>
              </a:lnSpc>
              <a:defRPr/>
            </a:pPr>
            <a:r>
              <a:rPr lang="en-US" sz="4000" b="0" kern="0" dirty="0"/>
              <a:t>Y</a:t>
            </a:r>
            <a:r>
              <a:rPr lang="en-US" sz="3600" b="0" kern="0" dirty="0"/>
              <a:t>our behavior may determine the outcome of the encounter. </a:t>
            </a:r>
          </a:p>
          <a:p>
            <a:pPr eaLnBrk="1" hangingPunct="1">
              <a:lnSpc>
                <a:spcPct val="90000"/>
              </a:lnSpc>
              <a:defRPr/>
            </a:pPr>
            <a:r>
              <a:rPr lang="en-US" sz="3600" b="0" kern="0" dirty="0"/>
              <a:t>Stay calm if you see a bear.</a:t>
            </a:r>
          </a:p>
          <a:p>
            <a:pPr eaLnBrk="1" hangingPunct="1">
              <a:lnSpc>
                <a:spcPct val="90000"/>
              </a:lnSpc>
              <a:defRPr/>
            </a:pPr>
            <a:r>
              <a:rPr lang="en-US" sz="3600" b="0" kern="0" dirty="0"/>
              <a:t> Try not to move quickly. Don’t run!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xmlns="" id="{99081EB5-DBD8-4DBC-8878-EE77E7AE9471}"/>
              </a:ext>
            </a:extLst>
          </p:cNvPr>
          <p:cNvSpPr>
            <a:spLocks noGrp="1" noRot="1" noChangeArrowheads="1"/>
          </p:cNvSpPr>
          <p:nvPr>
            <p:ph type="title" idx="4294967295"/>
          </p:nvPr>
        </p:nvSpPr>
        <p:spPr>
          <a:xfrm>
            <a:off x="301625" y="228600"/>
            <a:ext cx="8540750" cy="1143000"/>
          </a:xfrm>
          <a:prstGeom prst="rect">
            <a:avLst/>
          </a:prstGeom>
        </p:spPr>
        <p:txBody>
          <a:bodyPr/>
          <a:lstStyle/>
          <a:p>
            <a:pPr eaLnBrk="1" hangingPunct="1">
              <a:defRPr/>
            </a:pPr>
            <a:r>
              <a:rPr lang="en-US"/>
              <a:t>Encounters: At a distance</a:t>
            </a:r>
          </a:p>
        </p:txBody>
      </p:sp>
      <p:sp>
        <p:nvSpPr>
          <p:cNvPr id="197635" name="Rectangle 3">
            <a:extLst>
              <a:ext uri="{FF2B5EF4-FFF2-40B4-BE49-F238E27FC236}">
                <a16:creationId xmlns:a16="http://schemas.microsoft.com/office/drawing/2014/main" xmlns="" id="{3FB04379-E04D-40B1-8B31-F4AF9289B685}"/>
              </a:ext>
            </a:extLst>
          </p:cNvPr>
          <p:cNvSpPr>
            <a:spLocks noGrp="1" noRot="1" noChangeArrowheads="1"/>
          </p:cNvSpPr>
          <p:nvPr>
            <p:ph idx="4294967295"/>
          </p:nvPr>
        </p:nvSpPr>
        <p:spPr>
          <a:xfrm>
            <a:off x="152400" y="1295400"/>
            <a:ext cx="8540750" cy="4498975"/>
          </a:xfrm>
          <a:prstGeom prst="rect">
            <a:avLst/>
          </a:prstGeom>
        </p:spPr>
        <p:txBody>
          <a:bodyPr/>
          <a:lstStyle/>
          <a:p>
            <a:pPr eaLnBrk="1" hangingPunct="1">
              <a:defRPr/>
            </a:pPr>
            <a:r>
              <a:rPr lang="en-US" dirty="0"/>
              <a:t>Enjoy watching bears from a distance</a:t>
            </a:r>
          </a:p>
          <a:p>
            <a:pPr eaLnBrk="1" hangingPunct="1">
              <a:defRPr/>
            </a:pPr>
            <a:r>
              <a:rPr lang="en-US" dirty="0"/>
              <a:t>Never approach a bear! </a:t>
            </a:r>
          </a:p>
          <a:p>
            <a:pPr eaLnBrk="1" hangingPunct="1">
              <a:defRPr/>
            </a:pPr>
            <a:r>
              <a:rPr lang="en-US" dirty="0"/>
              <a:t>Use a telephoto lens for photography</a:t>
            </a:r>
          </a:p>
          <a:p>
            <a:pPr eaLnBrk="1" hangingPunct="1">
              <a:defRPr/>
            </a:pPr>
            <a:r>
              <a:rPr lang="en-US" dirty="0"/>
              <a:t>If the bear does not notice you, quietly leave the way you came. </a:t>
            </a:r>
          </a:p>
        </p:txBody>
      </p:sp>
      <p:pic>
        <p:nvPicPr>
          <p:cNvPr id="39940" name="Picture 5" descr="bear in ri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266282"/>
            <a:ext cx="3352800" cy="23463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9682" name="Rectangle 2">
            <a:extLst>
              <a:ext uri="{FF2B5EF4-FFF2-40B4-BE49-F238E27FC236}">
                <a16:creationId xmlns:a16="http://schemas.microsoft.com/office/drawing/2014/main" xmlns="" id="{D65B94FE-5E39-485F-952B-DB8D30BF6D28}"/>
              </a:ext>
            </a:extLst>
          </p:cNvPr>
          <p:cNvSpPr>
            <a:spLocks noGrp="1" noRot="1" noChangeArrowheads="1"/>
          </p:cNvSpPr>
          <p:nvPr>
            <p:ph type="title" idx="4294967295"/>
          </p:nvPr>
        </p:nvSpPr>
        <p:spPr>
          <a:xfrm>
            <a:off x="301625" y="152400"/>
            <a:ext cx="8540750" cy="1143000"/>
          </a:xfrm>
          <a:prstGeom prst="rect">
            <a:avLst/>
          </a:prstGeom>
        </p:spPr>
        <p:txBody>
          <a:bodyPr/>
          <a:lstStyle/>
          <a:p>
            <a:pPr eaLnBrk="1" hangingPunct="1">
              <a:defRPr/>
            </a:pPr>
            <a:r>
              <a:rPr lang="en-US" dirty="0"/>
              <a:t>Encounters: Closer Range</a:t>
            </a:r>
          </a:p>
        </p:txBody>
      </p:sp>
      <p:sp>
        <p:nvSpPr>
          <p:cNvPr id="199683" name="Rectangle 3">
            <a:extLst>
              <a:ext uri="{FF2B5EF4-FFF2-40B4-BE49-F238E27FC236}">
                <a16:creationId xmlns:a16="http://schemas.microsoft.com/office/drawing/2014/main" xmlns="" id="{710215D1-D6A4-4682-BD29-E4FC1F28F2FA}"/>
              </a:ext>
            </a:extLst>
          </p:cNvPr>
          <p:cNvSpPr>
            <a:spLocks noGrp="1" noRot="1" noChangeArrowheads="1"/>
          </p:cNvSpPr>
          <p:nvPr>
            <p:ph idx="4294967295"/>
          </p:nvPr>
        </p:nvSpPr>
        <p:spPr>
          <a:xfrm>
            <a:off x="228600" y="1447800"/>
            <a:ext cx="6400800" cy="4498975"/>
          </a:xfrm>
          <a:prstGeom prst="rect">
            <a:avLst/>
          </a:prstGeom>
        </p:spPr>
        <p:txBody>
          <a:bodyPr/>
          <a:lstStyle/>
          <a:p>
            <a:pPr eaLnBrk="1" hangingPunct="1">
              <a:lnSpc>
                <a:spcPct val="90000"/>
              </a:lnSpc>
              <a:defRPr/>
            </a:pPr>
            <a:r>
              <a:rPr lang="en-US" sz="2400" dirty="0"/>
              <a:t>Stay calm. Don’t panic. Never run from a bear! </a:t>
            </a:r>
          </a:p>
          <a:p>
            <a:pPr eaLnBrk="1" hangingPunct="1">
              <a:lnSpc>
                <a:spcPct val="90000"/>
              </a:lnSpc>
              <a:defRPr/>
            </a:pPr>
            <a:r>
              <a:rPr lang="en-US" sz="2400" dirty="0"/>
              <a:t>If the bear </a:t>
            </a:r>
            <a:r>
              <a:rPr lang="en-US" sz="2400" u="sng" dirty="0"/>
              <a:t>does not</a:t>
            </a:r>
            <a:r>
              <a:rPr lang="en-US" sz="2400" dirty="0"/>
              <a:t> notice you, move away quietly, keeping eyes on the bear </a:t>
            </a:r>
          </a:p>
          <a:p>
            <a:pPr eaLnBrk="1" hangingPunct="1">
              <a:lnSpc>
                <a:spcPct val="90000"/>
              </a:lnSpc>
              <a:defRPr/>
            </a:pPr>
            <a:r>
              <a:rPr lang="en-US" sz="2400" dirty="0"/>
              <a:t>If the bear </a:t>
            </a:r>
            <a:r>
              <a:rPr lang="en-US" sz="2400" u="sng" dirty="0"/>
              <a:t>does</a:t>
            </a:r>
            <a:r>
              <a:rPr lang="en-US" sz="2400" dirty="0"/>
              <a:t> notice you, face the bear, talk to it calmly. Group together. If you have a deterrent like bear spray, get ready to use it. </a:t>
            </a:r>
          </a:p>
          <a:p>
            <a:pPr eaLnBrk="1" hangingPunct="1">
              <a:lnSpc>
                <a:spcPct val="90000"/>
              </a:lnSpc>
              <a:defRPr/>
            </a:pPr>
            <a:r>
              <a:rPr lang="en-US" sz="2400" dirty="0"/>
              <a:t>If the bear is </a:t>
            </a:r>
            <a:r>
              <a:rPr lang="en-US" sz="2400" u="sng" dirty="0"/>
              <a:t>not approaching</a:t>
            </a:r>
            <a:r>
              <a:rPr lang="en-US" sz="2400" dirty="0"/>
              <a:t>, try to increase your distance</a:t>
            </a:r>
          </a:p>
          <a:p>
            <a:pPr eaLnBrk="1" hangingPunct="1">
              <a:lnSpc>
                <a:spcPct val="90000"/>
              </a:lnSpc>
              <a:defRPr/>
            </a:pPr>
            <a:r>
              <a:rPr lang="en-US" sz="2400" dirty="0"/>
              <a:t>If a bear approaches, stand your ground. Group together. Make more noise. If you need to, use your deterrent. </a:t>
            </a:r>
          </a:p>
        </p:txBody>
      </p:sp>
      <p:pic>
        <p:nvPicPr>
          <p:cNvPr id="41988" name="Picture 5" descr="brown bear fac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828800"/>
            <a:ext cx="1870075" cy="37338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4" name="Picture 2" descr="mooseBighornNF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285875"/>
            <a:ext cx="57150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A9EE7BF2-E153-46C7-B763-E0EE9F9A6206}"/>
              </a:ext>
            </a:extLst>
          </p:cNvPr>
          <p:cNvSpPr txBox="1">
            <a:spLocks noRot="1" noChangeArrowheads="1"/>
          </p:cNvSpPr>
          <p:nvPr/>
        </p:nvSpPr>
        <p:spPr>
          <a:xfrm>
            <a:off x="301625" y="228600"/>
            <a:ext cx="8540750" cy="1143000"/>
          </a:xfrm>
          <a:prstGeom prst="rect">
            <a:avLst/>
          </a:prstGeom>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eaLnBrk="1" hangingPunct="1">
              <a:defRPr/>
            </a:pPr>
            <a:r>
              <a:rPr lang="en-US" b="0" kern="0" dirty="0"/>
              <a:t>Moose Safety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09600"/>
            <a:ext cx="7467600"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3" descr="breanne bash  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048000"/>
            <a:ext cx="2419350"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descr="j021295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9800" y="5334000"/>
            <a:ext cx="1830388"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30" name="Picture 2" descr="Moose bu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62000"/>
            <a:ext cx="7696200" cy="543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178" name="Picture 2" descr="Moose 7_001"/>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533400" y="795338"/>
            <a:ext cx="7924800"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6" name="Picture 2" descr="moose suckling 1_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38200"/>
            <a:ext cx="7848600" cy="528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2" descr="Moose calf copywritten 2003  Robert 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200400"/>
            <a:ext cx="3090863"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xmlns="" id="{194B8BD4-6E36-479D-82D7-F48A94041566}"/>
              </a:ext>
            </a:extLst>
          </p:cNvPr>
          <p:cNvSpPr>
            <a:spLocks noGrp="1" noRot="1" noChangeArrowheads="1"/>
          </p:cNvSpPr>
          <p:nvPr>
            <p:ph type="title" idx="4294967295"/>
          </p:nvPr>
        </p:nvSpPr>
        <p:spPr>
          <a:xfrm>
            <a:off x="301625" y="228600"/>
            <a:ext cx="8540750" cy="1143000"/>
          </a:xfrm>
          <a:prstGeom prst="rect">
            <a:avLst/>
          </a:prstGeom>
        </p:spPr>
        <p:txBody>
          <a:bodyPr/>
          <a:lstStyle/>
          <a:p>
            <a:pPr eaLnBrk="1" hangingPunct="1">
              <a:defRPr/>
            </a:pPr>
            <a:r>
              <a:rPr lang="en-US" dirty="0"/>
              <a:t>Goals</a:t>
            </a:r>
          </a:p>
        </p:txBody>
      </p:sp>
      <p:sp>
        <p:nvSpPr>
          <p:cNvPr id="11267" name="Rectangle 3">
            <a:extLst>
              <a:ext uri="{FF2B5EF4-FFF2-40B4-BE49-F238E27FC236}">
                <a16:creationId xmlns:a16="http://schemas.microsoft.com/office/drawing/2014/main" xmlns="" id="{D3897B98-B6B9-4B5F-80A3-0D1583C4F476}"/>
              </a:ext>
            </a:extLst>
          </p:cNvPr>
          <p:cNvSpPr>
            <a:spLocks noGrp="1" noRot="1" noChangeArrowheads="1"/>
          </p:cNvSpPr>
          <p:nvPr>
            <p:ph idx="4294967295"/>
          </p:nvPr>
        </p:nvSpPr>
        <p:spPr>
          <a:xfrm>
            <a:off x="152400" y="1381125"/>
            <a:ext cx="4651375" cy="4727575"/>
          </a:xfrm>
          <a:prstGeom prst="rect">
            <a:avLst/>
          </a:prstGeom>
        </p:spPr>
        <p:txBody>
          <a:bodyPr/>
          <a:lstStyle/>
          <a:p>
            <a:pPr eaLnBrk="1" hangingPunct="1">
              <a:defRPr/>
            </a:pPr>
            <a:r>
              <a:rPr lang="en-US" dirty="0">
                <a:solidFill>
                  <a:schemeClr val="accent3">
                    <a:lumMod val="20000"/>
                    <a:lumOff val="80000"/>
                  </a:schemeClr>
                </a:solidFill>
              </a:rPr>
              <a:t>Increase overall knowledge of wildlife  safety (bears and moose) </a:t>
            </a:r>
          </a:p>
          <a:p>
            <a:pPr eaLnBrk="1" hangingPunct="1">
              <a:defRPr/>
            </a:pPr>
            <a:r>
              <a:rPr lang="en-US" dirty="0">
                <a:solidFill>
                  <a:schemeClr val="accent3">
                    <a:lumMod val="20000"/>
                    <a:lumOff val="80000"/>
                  </a:schemeClr>
                </a:solidFill>
              </a:rPr>
              <a:t>Help people mitigate risks </a:t>
            </a:r>
          </a:p>
          <a:p>
            <a:pPr eaLnBrk="1" hangingPunct="1">
              <a:defRPr/>
            </a:pPr>
            <a:r>
              <a:rPr lang="en-US" dirty="0">
                <a:solidFill>
                  <a:schemeClr val="accent3">
                    <a:lumMod val="20000"/>
                    <a:lumOff val="80000"/>
                  </a:schemeClr>
                </a:solidFill>
              </a:rPr>
              <a:t>Keep going outside! It’s good for your health  </a:t>
            </a:r>
          </a:p>
        </p:txBody>
      </p:sp>
      <p:pic>
        <p:nvPicPr>
          <p:cNvPr id="17412" name="Picture 23" descr="MPj028936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524000"/>
            <a:ext cx="3581400" cy="234791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289" name="Text Box 25">
            <a:extLst>
              <a:ext uri="{FF2B5EF4-FFF2-40B4-BE49-F238E27FC236}">
                <a16:creationId xmlns:a16="http://schemas.microsoft.com/office/drawing/2014/main" xmlns="" id="{39A203CE-428E-4679-99E4-227D3F8D8A3D}"/>
              </a:ext>
            </a:extLst>
          </p:cNvPr>
          <p:cNvSpPr txBox="1">
            <a:spLocks noChangeArrowheads="1"/>
          </p:cNvSpPr>
          <p:nvPr/>
        </p:nvSpPr>
        <p:spPr bwMode="auto">
          <a:xfrm>
            <a:off x="5181600" y="4206875"/>
            <a:ext cx="3429000" cy="830263"/>
          </a:xfrm>
          <a:prstGeom prst="rect">
            <a:avLst/>
          </a:prstGeom>
          <a:noFill/>
          <a:ln w="9525">
            <a:noFill/>
            <a:miter lim="800000"/>
            <a:headEnd/>
            <a:tailEnd/>
          </a:ln>
          <a:effectLst/>
        </p:spPr>
        <p:txBody>
          <a:bodyPr>
            <a:spAutoFit/>
          </a:bodyPr>
          <a:lstStyle/>
          <a:p>
            <a:pPr eaLnBrk="1" hangingPunct="1">
              <a:spcBef>
                <a:spcPct val="20000"/>
              </a:spcBef>
              <a:buClr>
                <a:schemeClr val="hlink"/>
              </a:buClr>
              <a:buSzPct val="80000"/>
              <a:buFont typeface="Arial" charset="0"/>
              <a:buNone/>
              <a:defRPr/>
            </a:pPr>
            <a:r>
              <a:rPr lang="en-US" sz="2400" b="0" dirty="0">
                <a:solidFill>
                  <a:schemeClr val="accent3">
                    <a:lumMod val="20000"/>
                    <a:lumOff val="80000"/>
                  </a:schemeClr>
                </a:solidFill>
                <a:effectLst>
                  <a:outerShdw blurRad="38100" dist="38100" dir="2700000" algn="tl">
                    <a:srgbClr val="000000"/>
                  </a:outerShdw>
                </a:effectLst>
                <a:latin typeface="Tahoma" charset="0"/>
              </a:rPr>
              <a:t>We live a Big WILD Life in Alaska. Enjoy it!</a:t>
            </a:r>
            <a:r>
              <a:rPr lang="en-US" b="0" dirty="0">
                <a:solidFill>
                  <a:schemeClr val="accent3">
                    <a:lumMod val="20000"/>
                    <a:lumOff val="80000"/>
                  </a:schemeClr>
                </a:solidFill>
                <a:effectLst>
                  <a:outerShdw blurRad="38100" dist="38100" dir="2700000" algn="tl">
                    <a:srgbClr val="000000"/>
                  </a:outerShdw>
                </a:effectLst>
                <a:latin typeface="Tahoma" charset="0"/>
              </a:rPr>
              <a:t> </a:t>
            </a:r>
            <a:endParaRPr lang="en-US" b="0" dirty="0">
              <a:solidFill>
                <a:schemeClr val="accent3">
                  <a:lumMod val="20000"/>
                  <a:lumOff val="80000"/>
                </a:schemeClr>
              </a:solidFill>
              <a:latin typeface="Tahoma"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6322" name="Picture 2" descr="P10104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685800"/>
            <a:ext cx="7315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370" name="Picture 2" descr="moose garbage 1 (Rosemary Dun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85800"/>
            <a:ext cx="7315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5" name="Text Box 3">
            <a:extLst>
              <a:ext uri="{FF2B5EF4-FFF2-40B4-BE49-F238E27FC236}">
                <a16:creationId xmlns:a16="http://schemas.microsoft.com/office/drawing/2014/main" xmlns="" id="{7E60209C-B5AB-4101-9B7D-024466546A82}"/>
              </a:ext>
            </a:extLst>
          </p:cNvPr>
          <p:cNvSpPr txBox="1">
            <a:spLocks noChangeArrowheads="1"/>
          </p:cNvSpPr>
          <p:nvPr/>
        </p:nvSpPr>
        <p:spPr bwMode="auto">
          <a:xfrm>
            <a:off x="3657600" y="5943600"/>
            <a:ext cx="464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algn="r">
              <a:spcBef>
                <a:spcPct val="50000"/>
              </a:spcBef>
              <a:buClrTx/>
              <a:buSzTx/>
              <a:buFontTx/>
              <a:buNone/>
              <a:defRPr/>
            </a:pPr>
            <a:r>
              <a:rPr lang="en-US" altLang="en-US" sz="1600" b="0" dirty="0">
                <a:solidFill>
                  <a:schemeClr val="accent3">
                    <a:lumMod val="20000"/>
                    <a:lumOff val="80000"/>
                  </a:schemeClr>
                </a:solidFill>
                <a:latin typeface="Arial" panose="020B0604020202020204" pitchFamily="34" charset="0"/>
                <a:cs typeface="Arial" panose="020B0604020202020204" pitchFamily="34" charset="0"/>
              </a:rPr>
              <a:t>Photo by Bob </a:t>
            </a:r>
            <a:r>
              <a:rPr lang="en-US" altLang="en-US" sz="1600" b="0" dirty="0" err="1">
                <a:solidFill>
                  <a:schemeClr val="accent3">
                    <a:lumMod val="20000"/>
                    <a:lumOff val="80000"/>
                  </a:schemeClr>
                </a:solidFill>
                <a:latin typeface="Arial" panose="020B0604020202020204" pitchFamily="34" charset="0"/>
                <a:cs typeface="Arial" panose="020B0604020202020204" pitchFamily="34" charset="0"/>
              </a:rPr>
              <a:t>Hallinen</a:t>
            </a:r>
            <a:r>
              <a:rPr lang="en-US" altLang="en-US" sz="1600" b="0" dirty="0">
                <a:solidFill>
                  <a:schemeClr val="accent3">
                    <a:lumMod val="20000"/>
                    <a:lumOff val="80000"/>
                  </a:schemeClr>
                </a:solidFill>
                <a:latin typeface="Arial" panose="020B0604020202020204" pitchFamily="34" charset="0"/>
                <a:cs typeface="Arial" panose="020B0604020202020204" pitchFamily="34" charset="0"/>
              </a:rPr>
              <a:t>, Anchorage Daily News</a:t>
            </a:r>
          </a:p>
        </p:txBody>
      </p:sp>
      <p:pic>
        <p:nvPicPr>
          <p:cNvPr id="604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81075"/>
            <a:ext cx="73152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9" name="Text Box 3">
            <a:extLst>
              <a:ext uri="{FF2B5EF4-FFF2-40B4-BE49-F238E27FC236}">
                <a16:creationId xmlns:a16="http://schemas.microsoft.com/office/drawing/2014/main" xmlns="" id="{27D1794E-0836-45F7-B873-534DAC745AC7}"/>
              </a:ext>
            </a:extLst>
          </p:cNvPr>
          <p:cNvSpPr txBox="1">
            <a:spLocks noChangeArrowheads="1"/>
          </p:cNvSpPr>
          <p:nvPr/>
        </p:nvSpPr>
        <p:spPr bwMode="auto">
          <a:xfrm>
            <a:off x="-228600" y="5940425"/>
            <a:ext cx="7772400" cy="307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algn="r">
              <a:spcBef>
                <a:spcPct val="50000"/>
              </a:spcBef>
              <a:buClrTx/>
              <a:buSzTx/>
              <a:buFontTx/>
              <a:buNone/>
              <a:defRPr/>
            </a:pPr>
            <a:r>
              <a:rPr lang="en-US" altLang="en-US" sz="1400" b="0" dirty="0">
                <a:solidFill>
                  <a:schemeClr val="accent3">
                    <a:lumMod val="20000"/>
                    <a:lumOff val="80000"/>
                  </a:schemeClr>
                </a:solidFill>
                <a:latin typeface="Arial" panose="020B0604020202020204" pitchFamily="34" charset="0"/>
                <a:cs typeface="Arial" panose="020B0604020202020204" pitchFamily="34" charset="0"/>
              </a:rPr>
              <a:t>Interpretive sign by Alaska Division of State Parks and Outdoor Recreation</a:t>
            </a:r>
          </a:p>
        </p:txBody>
      </p:sp>
      <p:pic>
        <p:nvPicPr>
          <p:cNvPr id="624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969963"/>
            <a:ext cx="5486400"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4514" name="Picture 2" descr="MEETINGMOOSE 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2363" y="381000"/>
            <a:ext cx="4160837"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4">
            <a:extLst>
              <a:ext uri="{FF2B5EF4-FFF2-40B4-BE49-F238E27FC236}">
                <a16:creationId xmlns:a16="http://schemas.microsoft.com/office/drawing/2014/main" xmlns="" id="{66090939-46FF-4E84-A127-9E5698E2F2EF}"/>
              </a:ext>
            </a:extLst>
          </p:cNvPr>
          <p:cNvSpPr txBox="1">
            <a:spLocks noChangeArrowheads="1"/>
          </p:cNvSpPr>
          <p:nvPr/>
        </p:nvSpPr>
        <p:spPr bwMode="auto">
          <a:xfrm>
            <a:off x="533400" y="533400"/>
            <a:ext cx="8001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r>
              <a:rPr lang="en-US" altLang="en-US" sz="3600" dirty="0">
                <a:solidFill>
                  <a:schemeClr val="accent3">
                    <a:lumMod val="20000"/>
                    <a:lumOff val="80000"/>
                  </a:schemeClr>
                </a:solidFill>
                <a:latin typeface="Arial Black" pitchFamily="34" charset="0"/>
              </a:rPr>
              <a:t>Never approach wild animals! </a:t>
            </a:r>
          </a:p>
          <a:p>
            <a:pPr eaLnBrk="1" hangingPunct="1">
              <a:spcBef>
                <a:spcPct val="0"/>
              </a:spcBef>
              <a:buFontTx/>
              <a:buNone/>
              <a:defRPr/>
            </a:pPr>
            <a:r>
              <a:rPr lang="en-US" altLang="en-US" sz="3600" dirty="0">
                <a:solidFill>
                  <a:schemeClr val="accent3">
                    <a:lumMod val="20000"/>
                    <a:lumOff val="80000"/>
                  </a:schemeClr>
                </a:solidFill>
                <a:latin typeface="Arial Black" pitchFamily="34" charset="0"/>
              </a:rPr>
              <a:t>Keep a safe distance. </a:t>
            </a:r>
          </a:p>
        </p:txBody>
      </p:sp>
      <p:pic>
        <p:nvPicPr>
          <p:cNvPr id="66563" name="Picture 7" descr="C:\Documents and Settings\eamanning\My Documents\DESCHAMPS OLD FILES\Wildlife Education\Project Wild\ECE\ECWKSHP flyer Folder\Links\brown bear.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113" y="2211388"/>
            <a:ext cx="3621087" cy="342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8" descr="C:\Documents and Settings\eamanning\My Documents\DESCHAMPS OLD FILES\Wildlife Education\Project Wild\ECE\ECWKSHP flyer Folder\Links\moose.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1782763"/>
            <a:ext cx="4294188"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9">
            <a:extLst>
              <a:ext uri="{FF2B5EF4-FFF2-40B4-BE49-F238E27FC236}">
                <a16:creationId xmlns:a16="http://schemas.microsoft.com/office/drawing/2014/main" xmlns="" id="{18F22DBC-6FEC-4662-9B52-F465A6497D39}"/>
              </a:ext>
            </a:extLst>
          </p:cNvPr>
          <p:cNvSpPr>
            <a:spLocks noChangeArrowheads="1"/>
          </p:cNvSpPr>
          <p:nvPr/>
        </p:nvSpPr>
        <p:spPr bwMode="auto">
          <a:xfrm>
            <a:off x="838200" y="5943600"/>
            <a:ext cx="7772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r>
              <a:rPr lang="en-US" altLang="en-US" sz="2400" dirty="0">
                <a:solidFill>
                  <a:schemeClr val="accent3">
                    <a:lumMod val="20000"/>
                    <a:lumOff val="80000"/>
                  </a:schemeClr>
                </a:solidFill>
                <a:latin typeface="Arial Black" pitchFamily="34" charset="0"/>
              </a:rPr>
              <a:t>THANK YOU! Have fun and be safe!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xmlns="" id="{CE6A2CE5-6899-422A-A63C-F229F84EAE7A}"/>
              </a:ext>
            </a:extLst>
          </p:cNvPr>
          <p:cNvSpPr>
            <a:spLocks noGrp="1" noRot="1" noChangeArrowheads="1"/>
          </p:cNvSpPr>
          <p:nvPr>
            <p:ph type="title" idx="4294967295"/>
          </p:nvPr>
        </p:nvSpPr>
        <p:spPr>
          <a:xfrm>
            <a:off x="301625" y="228600"/>
            <a:ext cx="8540750" cy="1143000"/>
          </a:xfrm>
          <a:prstGeom prst="rect">
            <a:avLst/>
          </a:prstGeom>
        </p:spPr>
        <p:txBody>
          <a:bodyPr/>
          <a:lstStyle/>
          <a:p>
            <a:pPr eaLnBrk="1" hangingPunct="1">
              <a:defRPr/>
            </a:pPr>
            <a:r>
              <a:rPr lang="en-US"/>
              <a:t>About Bears: Black vs. Brown?</a:t>
            </a:r>
          </a:p>
        </p:txBody>
      </p:sp>
      <p:sp>
        <p:nvSpPr>
          <p:cNvPr id="13315" name="Rectangle 3">
            <a:extLst>
              <a:ext uri="{FF2B5EF4-FFF2-40B4-BE49-F238E27FC236}">
                <a16:creationId xmlns:a16="http://schemas.microsoft.com/office/drawing/2014/main" xmlns="" id="{C4D5744E-1EC1-4616-95E0-DB62C0182588}"/>
              </a:ext>
            </a:extLst>
          </p:cNvPr>
          <p:cNvSpPr>
            <a:spLocks noGrp="1" noRot="1" noChangeArrowheads="1"/>
          </p:cNvSpPr>
          <p:nvPr>
            <p:ph idx="4294967295"/>
          </p:nvPr>
        </p:nvSpPr>
        <p:spPr>
          <a:xfrm>
            <a:off x="914400" y="1493838"/>
            <a:ext cx="4267200" cy="4525962"/>
          </a:xfrm>
          <a:prstGeom prst="rect">
            <a:avLst/>
          </a:prstGeom>
        </p:spPr>
        <p:txBody>
          <a:bodyPr/>
          <a:lstStyle/>
          <a:p>
            <a:pPr eaLnBrk="1" hangingPunct="1">
              <a:lnSpc>
                <a:spcPct val="90000"/>
              </a:lnSpc>
              <a:defRPr/>
            </a:pPr>
            <a:r>
              <a:rPr lang="en-US" sz="2800" dirty="0"/>
              <a:t>Black Bears: adapted to life in life in forests. If threatened, they typically flee, hide or climb trees.</a:t>
            </a:r>
          </a:p>
          <a:p>
            <a:pPr eaLnBrk="1" hangingPunct="1">
              <a:lnSpc>
                <a:spcPct val="90000"/>
              </a:lnSpc>
              <a:buFont typeface="Arial" charset="0"/>
              <a:buNone/>
              <a:defRPr/>
            </a:pPr>
            <a:endParaRPr lang="en-US" sz="2800" dirty="0"/>
          </a:p>
          <a:p>
            <a:pPr eaLnBrk="1" hangingPunct="1">
              <a:lnSpc>
                <a:spcPct val="90000"/>
              </a:lnSpc>
              <a:defRPr/>
            </a:pPr>
            <a:r>
              <a:rPr lang="en-US" sz="2800" dirty="0"/>
              <a:t>Brown Bears: evolved in treeless habitats. If threatened, they are more apt to defend.</a:t>
            </a:r>
          </a:p>
        </p:txBody>
      </p:sp>
      <p:pic>
        <p:nvPicPr>
          <p:cNvPr id="19460" name="Picture 5" descr="Black bear 2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2900" y="1676400"/>
            <a:ext cx="3124200" cy="19653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9461" name="Picture 6" descr="brown bear 2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992563"/>
            <a:ext cx="3136900" cy="25209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462" name="Freeform 9"/>
          <p:cNvSpPr>
            <a:spLocks/>
          </p:cNvSpPr>
          <p:nvPr/>
        </p:nvSpPr>
        <p:spPr bwMode="auto">
          <a:xfrm>
            <a:off x="5184775" y="2270125"/>
            <a:ext cx="377825" cy="17463"/>
          </a:xfrm>
          <a:custGeom>
            <a:avLst/>
            <a:gdLst>
              <a:gd name="T0" fmla="*/ 0 w 238"/>
              <a:gd name="T1" fmla="*/ 0 h 11"/>
              <a:gd name="T2" fmla="*/ 2147483646 w 238"/>
              <a:gd name="T3" fmla="*/ 2147483646 h 11"/>
              <a:gd name="T4" fmla="*/ 0 60000 65536"/>
              <a:gd name="T5" fmla="*/ 0 60000 65536"/>
              <a:gd name="T6" fmla="*/ 0 w 238"/>
              <a:gd name="T7" fmla="*/ 0 h 11"/>
              <a:gd name="T8" fmla="*/ 238 w 238"/>
              <a:gd name="T9" fmla="*/ 11 h 11"/>
            </a:gdLst>
            <a:ahLst/>
            <a:cxnLst>
              <a:cxn ang="T4">
                <a:pos x="T0" y="T1"/>
              </a:cxn>
              <a:cxn ang="T5">
                <a:pos x="T2" y="T3"/>
              </a:cxn>
            </a:cxnLst>
            <a:rect l="T6" t="T7" r="T8" b="T9"/>
            <a:pathLst>
              <a:path w="238" h="11">
                <a:moveTo>
                  <a:pt x="0" y="0"/>
                </a:moveTo>
                <a:lnTo>
                  <a:pt x="238" y="11"/>
                </a:lnTo>
              </a:path>
            </a:pathLst>
          </a:custGeom>
          <a:solidFill>
            <a:srgbClr val="FF0000"/>
          </a:solidFill>
          <a:ln w="38100">
            <a:solidFill>
              <a:srgbClr val="FF0000"/>
            </a:solidFill>
            <a:round/>
            <a:headEnd type="none" w="med" len="med"/>
            <a:tailEnd type="triangle" w="med" len="med"/>
          </a:ln>
        </p:spPr>
        <p:txBody>
          <a:bodyPr/>
          <a:lstStyle/>
          <a:p>
            <a:endParaRPr lang="en-US"/>
          </a:p>
        </p:txBody>
      </p:sp>
      <p:sp>
        <p:nvSpPr>
          <p:cNvPr id="19463" name="Freeform 11"/>
          <p:cNvSpPr>
            <a:spLocks/>
          </p:cNvSpPr>
          <p:nvPr/>
        </p:nvSpPr>
        <p:spPr bwMode="auto">
          <a:xfrm>
            <a:off x="5410200" y="5638800"/>
            <a:ext cx="377825" cy="17463"/>
          </a:xfrm>
          <a:custGeom>
            <a:avLst/>
            <a:gdLst>
              <a:gd name="T0" fmla="*/ 0 w 238"/>
              <a:gd name="T1" fmla="*/ 0 h 11"/>
              <a:gd name="T2" fmla="*/ 2147483646 w 238"/>
              <a:gd name="T3" fmla="*/ 2147483646 h 11"/>
              <a:gd name="T4" fmla="*/ 0 60000 65536"/>
              <a:gd name="T5" fmla="*/ 0 60000 65536"/>
              <a:gd name="T6" fmla="*/ 0 w 238"/>
              <a:gd name="T7" fmla="*/ 0 h 11"/>
              <a:gd name="T8" fmla="*/ 238 w 238"/>
              <a:gd name="T9" fmla="*/ 11 h 11"/>
            </a:gdLst>
            <a:ahLst/>
            <a:cxnLst>
              <a:cxn ang="T4">
                <a:pos x="T0" y="T1"/>
              </a:cxn>
              <a:cxn ang="T5">
                <a:pos x="T2" y="T3"/>
              </a:cxn>
            </a:cxnLst>
            <a:rect l="T6" t="T7" r="T8" b="T9"/>
            <a:pathLst>
              <a:path w="238" h="11">
                <a:moveTo>
                  <a:pt x="0" y="0"/>
                </a:moveTo>
                <a:lnTo>
                  <a:pt x="238" y="11"/>
                </a:lnTo>
              </a:path>
            </a:pathLst>
          </a:custGeom>
          <a:solidFill>
            <a:srgbClr val="FF0000"/>
          </a:solidFill>
          <a:ln w="38100">
            <a:solidFill>
              <a:srgbClr val="FF0000"/>
            </a:solidFill>
            <a:round/>
            <a:headEnd type="none" w="med" len="med"/>
            <a:tailEnd type="triangle" w="med" len="med"/>
          </a:ln>
        </p:spPr>
        <p:txBody>
          <a:bodyPr/>
          <a:lstStyle/>
          <a:p>
            <a:endParaRPr lang="en-US"/>
          </a:p>
        </p:txBody>
      </p:sp>
      <p:sp>
        <p:nvSpPr>
          <p:cNvPr id="19464" name="Freeform 12"/>
          <p:cNvSpPr>
            <a:spLocks/>
          </p:cNvSpPr>
          <p:nvPr/>
        </p:nvSpPr>
        <p:spPr bwMode="auto">
          <a:xfrm>
            <a:off x="6324600" y="4038600"/>
            <a:ext cx="161925" cy="300038"/>
          </a:xfrm>
          <a:custGeom>
            <a:avLst/>
            <a:gdLst>
              <a:gd name="T0" fmla="*/ 0 w 102"/>
              <a:gd name="T1" fmla="*/ 2147483646 h 189"/>
              <a:gd name="T2" fmla="*/ 2147483646 w 102"/>
              <a:gd name="T3" fmla="*/ 0 h 189"/>
              <a:gd name="T4" fmla="*/ 2147483646 w 102"/>
              <a:gd name="T5" fmla="*/ 2147483646 h 189"/>
              <a:gd name="T6" fmla="*/ 0 60000 65536"/>
              <a:gd name="T7" fmla="*/ 0 60000 65536"/>
              <a:gd name="T8" fmla="*/ 0 60000 65536"/>
              <a:gd name="T9" fmla="*/ 0 w 102"/>
              <a:gd name="T10" fmla="*/ 0 h 189"/>
              <a:gd name="T11" fmla="*/ 102 w 102"/>
              <a:gd name="T12" fmla="*/ 189 h 189"/>
            </a:gdLst>
            <a:ahLst/>
            <a:cxnLst>
              <a:cxn ang="T6">
                <a:pos x="T0" y="T1"/>
              </a:cxn>
              <a:cxn ang="T7">
                <a:pos x="T2" y="T3"/>
              </a:cxn>
              <a:cxn ang="T8">
                <a:pos x="T4" y="T5"/>
              </a:cxn>
            </a:cxnLst>
            <a:rect l="T9" t="T10" r="T11" b="T12"/>
            <a:pathLst>
              <a:path w="102" h="189">
                <a:moveTo>
                  <a:pt x="0" y="3"/>
                </a:moveTo>
                <a:lnTo>
                  <a:pt x="14" y="0"/>
                </a:lnTo>
                <a:lnTo>
                  <a:pt x="102" y="189"/>
                </a:lnTo>
              </a:path>
            </a:pathLst>
          </a:custGeom>
          <a:solidFill>
            <a:srgbClr val="FF0000"/>
          </a:solidFill>
          <a:ln w="38100">
            <a:solidFill>
              <a:srgbClr val="FF0000"/>
            </a:solidFill>
            <a:round/>
            <a:headEnd type="none" w="med" len="med"/>
            <a:tailEnd type="triangle" w="med" len="med"/>
          </a:ln>
        </p:spPr>
        <p:txBody>
          <a:bodyPr/>
          <a:lstStyle/>
          <a:p>
            <a:endParaRPr lang="en-US"/>
          </a:p>
        </p:txBody>
      </p:sp>
      <p:sp>
        <p:nvSpPr>
          <p:cNvPr id="19465" name="Freeform 14"/>
          <p:cNvSpPr>
            <a:spLocks/>
          </p:cNvSpPr>
          <p:nvPr/>
        </p:nvSpPr>
        <p:spPr bwMode="auto">
          <a:xfrm>
            <a:off x="6162675" y="1376363"/>
            <a:ext cx="161925" cy="300037"/>
          </a:xfrm>
          <a:custGeom>
            <a:avLst/>
            <a:gdLst>
              <a:gd name="T0" fmla="*/ 0 w 102"/>
              <a:gd name="T1" fmla="*/ 2147483646 h 189"/>
              <a:gd name="T2" fmla="*/ 2147483646 w 102"/>
              <a:gd name="T3" fmla="*/ 0 h 189"/>
              <a:gd name="T4" fmla="*/ 2147483646 w 102"/>
              <a:gd name="T5" fmla="*/ 2147483646 h 189"/>
              <a:gd name="T6" fmla="*/ 0 60000 65536"/>
              <a:gd name="T7" fmla="*/ 0 60000 65536"/>
              <a:gd name="T8" fmla="*/ 0 60000 65536"/>
              <a:gd name="T9" fmla="*/ 0 w 102"/>
              <a:gd name="T10" fmla="*/ 0 h 189"/>
              <a:gd name="T11" fmla="*/ 102 w 102"/>
              <a:gd name="T12" fmla="*/ 189 h 189"/>
            </a:gdLst>
            <a:ahLst/>
            <a:cxnLst>
              <a:cxn ang="T6">
                <a:pos x="T0" y="T1"/>
              </a:cxn>
              <a:cxn ang="T7">
                <a:pos x="T2" y="T3"/>
              </a:cxn>
              <a:cxn ang="T8">
                <a:pos x="T4" y="T5"/>
              </a:cxn>
            </a:cxnLst>
            <a:rect l="T9" t="T10" r="T11" b="T12"/>
            <a:pathLst>
              <a:path w="102" h="189">
                <a:moveTo>
                  <a:pt x="0" y="3"/>
                </a:moveTo>
                <a:lnTo>
                  <a:pt x="14" y="0"/>
                </a:lnTo>
                <a:lnTo>
                  <a:pt x="102" y="189"/>
                </a:lnTo>
              </a:path>
            </a:pathLst>
          </a:custGeom>
          <a:solidFill>
            <a:srgbClr val="FF0000"/>
          </a:solidFill>
          <a:ln w="38100">
            <a:solidFill>
              <a:srgbClr val="FF0000"/>
            </a:solidFill>
            <a:round/>
            <a:headEnd type="none" w="med" len="med"/>
            <a:tailEnd type="triangle" w="med" len="med"/>
          </a:ln>
        </p:spPr>
        <p:txBody>
          <a:bodyPr/>
          <a:lstStyle/>
          <a:p>
            <a:endParaRPr lang="en-US"/>
          </a:p>
        </p:txBody>
      </p:sp>
      <p:sp>
        <p:nvSpPr>
          <p:cNvPr id="19466" name="Freeform 15"/>
          <p:cNvSpPr>
            <a:spLocks/>
          </p:cNvSpPr>
          <p:nvPr/>
        </p:nvSpPr>
        <p:spPr bwMode="auto">
          <a:xfrm>
            <a:off x="6280150" y="6175375"/>
            <a:ext cx="196850" cy="225425"/>
          </a:xfrm>
          <a:custGeom>
            <a:avLst/>
            <a:gdLst>
              <a:gd name="T0" fmla="*/ 0 w 124"/>
              <a:gd name="T1" fmla="*/ 2147483646 h 142"/>
              <a:gd name="T2" fmla="*/ 2147483646 w 124"/>
              <a:gd name="T3" fmla="*/ 0 h 142"/>
              <a:gd name="T4" fmla="*/ 0 60000 65536"/>
              <a:gd name="T5" fmla="*/ 0 60000 65536"/>
              <a:gd name="T6" fmla="*/ 0 w 124"/>
              <a:gd name="T7" fmla="*/ 0 h 142"/>
              <a:gd name="T8" fmla="*/ 124 w 124"/>
              <a:gd name="T9" fmla="*/ 142 h 142"/>
            </a:gdLst>
            <a:ahLst/>
            <a:cxnLst>
              <a:cxn ang="T4">
                <a:pos x="T0" y="T1"/>
              </a:cxn>
              <a:cxn ang="T5">
                <a:pos x="T2" y="T3"/>
              </a:cxn>
            </a:cxnLst>
            <a:rect l="T6" t="T7" r="T8" b="T9"/>
            <a:pathLst>
              <a:path w="124" h="142">
                <a:moveTo>
                  <a:pt x="0" y="142"/>
                </a:moveTo>
                <a:lnTo>
                  <a:pt x="124" y="0"/>
                </a:lnTo>
              </a:path>
            </a:pathLst>
          </a:custGeom>
          <a:solidFill>
            <a:srgbClr val="FF0000"/>
          </a:solidFill>
          <a:ln w="38100">
            <a:solidFill>
              <a:srgbClr val="FF0000"/>
            </a:solidFill>
            <a:round/>
            <a:headEnd type="none" w="med" len="me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xmlns="" id="{45E9D109-CFF9-475C-933A-D84A8173BBEA}"/>
              </a:ext>
            </a:extLst>
          </p:cNvPr>
          <p:cNvSpPr>
            <a:spLocks noGrp="1" noRot="1" noChangeArrowheads="1"/>
          </p:cNvSpPr>
          <p:nvPr>
            <p:ph type="title" idx="4294967295"/>
          </p:nvPr>
        </p:nvSpPr>
        <p:spPr>
          <a:xfrm>
            <a:off x="301625" y="228600"/>
            <a:ext cx="8540750" cy="1143000"/>
          </a:xfrm>
          <a:prstGeom prst="rect">
            <a:avLst/>
          </a:prstGeom>
        </p:spPr>
        <p:txBody>
          <a:bodyPr/>
          <a:lstStyle/>
          <a:p>
            <a:pPr eaLnBrk="1" hangingPunct="1">
              <a:defRPr/>
            </a:pPr>
            <a:r>
              <a:rPr lang="en-US"/>
              <a:t>About Bears: Reproduction</a:t>
            </a:r>
          </a:p>
        </p:txBody>
      </p:sp>
      <p:sp>
        <p:nvSpPr>
          <p:cNvPr id="189443" name="Rectangle 3">
            <a:extLst>
              <a:ext uri="{FF2B5EF4-FFF2-40B4-BE49-F238E27FC236}">
                <a16:creationId xmlns:a16="http://schemas.microsoft.com/office/drawing/2014/main" xmlns="" id="{BFD7FD08-5206-41D3-8DF8-953A3C76B711}"/>
              </a:ext>
            </a:extLst>
          </p:cNvPr>
          <p:cNvSpPr>
            <a:spLocks noGrp="1" noRot="1" noChangeArrowheads="1"/>
          </p:cNvSpPr>
          <p:nvPr>
            <p:ph idx="4294967295"/>
          </p:nvPr>
        </p:nvSpPr>
        <p:spPr>
          <a:xfrm>
            <a:off x="301625" y="1752600"/>
            <a:ext cx="3432175" cy="4498975"/>
          </a:xfrm>
          <a:prstGeom prst="rect">
            <a:avLst/>
          </a:prstGeom>
        </p:spPr>
        <p:txBody>
          <a:bodyPr/>
          <a:lstStyle/>
          <a:p>
            <a:pPr eaLnBrk="1" hangingPunct="1">
              <a:lnSpc>
                <a:spcPct val="90000"/>
              </a:lnSpc>
              <a:defRPr/>
            </a:pPr>
            <a:r>
              <a:rPr lang="en-US" sz="2400" dirty="0"/>
              <a:t>Mothers raise cubs</a:t>
            </a:r>
          </a:p>
          <a:p>
            <a:pPr eaLnBrk="1" hangingPunct="1">
              <a:lnSpc>
                <a:spcPct val="90000"/>
              </a:lnSpc>
              <a:defRPr/>
            </a:pPr>
            <a:endParaRPr lang="en-US" sz="2400" dirty="0"/>
          </a:p>
          <a:p>
            <a:pPr eaLnBrk="1" hangingPunct="1">
              <a:lnSpc>
                <a:spcPct val="90000"/>
              </a:lnSpc>
              <a:defRPr/>
            </a:pPr>
            <a:r>
              <a:rPr lang="en-US" sz="2400" dirty="0"/>
              <a:t>Black bear cubs stay with mother until they are 1.5 years old on average. </a:t>
            </a:r>
          </a:p>
          <a:p>
            <a:pPr eaLnBrk="1" hangingPunct="1">
              <a:lnSpc>
                <a:spcPct val="90000"/>
              </a:lnSpc>
              <a:defRPr/>
            </a:pPr>
            <a:endParaRPr lang="en-US" sz="2400" dirty="0"/>
          </a:p>
          <a:p>
            <a:pPr eaLnBrk="1" hangingPunct="1">
              <a:lnSpc>
                <a:spcPct val="90000"/>
              </a:lnSpc>
              <a:defRPr/>
            </a:pPr>
            <a:r>
              <a:rPr lang="en-US" sz="2400" dirty="0"/>
              <a:t>Brown bears stay with mothers 2.5 to 3.5 years old on average. </a:t>
            </a:r>
          </a:p>
        </p:txBody>
      </p:sp>
      <p:pic>
        <p:nvPicPr>
          <p:cNvPr id="21508" name="Picture 4" descr="bear cubs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919288"/>
            <a:ext cx="4495800" cy="35972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1509" name="Picture 5" descr="black bear cubs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1641475"/>
            <a:ext cx="2209800" cy="14890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5" name="Picture 3" descr="salmon dead (ww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484562"/>
            <a:ext cx="4572000" cy="30686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556" name="Picture 4" descr="blueberry2"/>
          <p:cNvPicPr>
            <a:picLocks noChangeAspect="1" noChangeArrowheads="1"/>
          </p:cNvPicPr>
          <p:nvPr/>
        </p:nvPicPr>
        <p:blipFill rotWithShape="1">
          <a:blip r:embed="rId4">
            <a:extLst>
              <a:ext uri="{28A0092B-C50C-407E-A947-70E740481C1C}">
                <a14:useLocalDpi xmlns:a14="http://schemas.microsoft.com/office/drawing/2010/main" val="0"/>
              </a:ext>
            </a:extLst>
          </a:blip>
          <a:srcRect l="18696" t="692" r="13003" b="-692"/>
          <a:stretch/>
        </p:blipFill>
        <p:spPr bwMode="auto">
          <a:xfrm>
            <a:off x="533400" y="2286000"/>
            <a:ext cx="3018622" cy="3314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557" name="Picture 6" descr="eat grass2_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1598612"/>
            <a:ext cx="1609725" cy="17526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3911" name="Rectangle 7">
            <a:extLst>
              <a:ext uri="{FF2B5EF4-FFF2-40B4-BE49-F238E27FC236}">
                <a16:creationId xmlns:a16="http://schemas.microsoft.com/office/drawing/2014/main" xmlns="" id="{5A61C1FF-BB96-4576-8FA7-76820752A2EB}"/>
              </a:ext>
            </a:extLst>
          </p:cNvPr>
          <p:cNvSpPr>
            <a:spLocks noRot="1" noChangeArrowheads="1"/>
          </p:cNvSpPr>
          <p:nvPr/>
        </p:nvSpPr>
        <p:spPr bwMode="auto">
          <a:xfrm>
            <a:off x="301625" y="381000"/>
            <a:ext cx="8540750" cy="1143000"/>
          </a:xfrm>
          <a:prstGeom prst="rect">
            <a:avLst/>
          </a:prstGeom>
          <a:noFill/>
          <a:ln w="9525">
            <a:noFill/>
            <a:miter lim="800000"/>
            <a:headEnd/>
            <a:tailEnd/>
          </a:ln>
          <a:effectLst/>
        </p:spPr>
        <p:txBody>
          <a:bodyPr anchor="ctr"/>
          <a:lstStyle/>
          <a:p>
            <a:pPr algn="ctr" eaLnBrk="1" hangingPunct="1">
              <a:defRPr/>
            </a:pPr>
            <a:r>
              <a:rPr lang="en-US" sz="4400" b="0" dirty="0">
                <a:solidFill>
                  <a:schemeClr val="tx2"/>
                </a:solidFill>
                <a:effectLst>
                  <a:outerShdw blurRad="38100" dist="38100" dir="2700000" algn="tl">
                    <a:srgbClr val="000000"/>
                  </a:outerShdw>
                </a:effectLst>
                <a:latin typeface="Tahoma" charset="0"/>
              </a:rPr>
              <a:t>About Bears: Natural Bear Foods</a:t>
            </a:r>
          </a:p>
        </p:txBody>
      </p:sp>
      <p:pic>
        <p:nvPicPr>
          <p:cNvPr id="23559" name="Picture 8" descr="moose killed by bear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1598612"/>
            <a:ext cx="2362200" cy="17716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100" y="-228600"/>
            <a:ext cx="10744200" cy="976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2D0B8369-26E8-4DAD-8088-CCAB8423D46F}"/>
              </a:ext>
            </a:extLst>
          </p:cNvPr>
          <p:cNvSpPr txBox="1"/>
          <p:nvPr/>
        </p:nvSpPr>
        <p:spPr>
          <a:xfrm>
            <a:off x="1371600" y="1752600"/>
            <a:ext cx="2438400" cy="584200"/>
          </a:xfrm>
          <a:prstGeom prst="rect">
            <a:avLst/>
          </a:prstGeom>
          <a:noFill/>
        </p:spPr>
        <p:txBody>
          <a:bodyPr>
            <a:spAutoFit/>
          </a:bodyPr>
          <a:lstStyle/>
          <a:p>
            <a:pPr>
              <a:defRPr/>
            </a:pPr>
            <a:r>
              <a:rPr lang="en-US" sz="3200" dirty="0">
                <a:solidFill>
                  <a:srgbClr val="FFFF00"/>
                </a:solidFill>
                <a:effectLst>
                  <a:outerShdw blurRad="38100" dist="38100" dir="2700000" algn="tl">
                    <a:srgbClr val="000000">
                      <a:alpha val="43137"/>
                    </a:srgbClr>
                  </a:outerShdw>
                </a:effectLst>
                <a:latin typeface="Tahoma" charset="0"/>
              </a:rPr>
              <a:t>Green Belt</a:t>
            </a:r>
          </a:p>
        </p:txBody>
      </p:sp>
      <p:sp>
        <p:nvSpPr>
          <p:cNvPr id="7" name="TextBox 6">
            <a:extLst>
              <a:ext uri="{FF2B5EF4-FFF2-40B4-BE49-F238E27FC236}">
                <a16:creationId xmlns:a16="http://schemas.microsoft.com/office/drawing/2014/main" xmlns="" id="{975F4563-6D79-465C-9851-31BA8754D3C9}"/>
              </a:ext>
            </a:extLst>
          </p:cNvPr>
          <p:cNvSpPr txBox="1"/>
          <p:nvPr/>
        </p:nvSpPr>
        <p:spPr>
          <a:xfrm>
            <a:off x="6629400" y="4953000"/>
            <a:ext cx="1981200" cy="1077913"/>
          </a:xfrm>
          <a:prstGeom prst="rect">
            <a:avLst/>
          </a:prstGeom>
          <a:noFill/>
        </p:spPr>
        <p:txBody>
          <a:bodyPr>
            <a:spAutoFit/>
          </a:bodyPr>
          <a:lstStyle/>
          <a:p>
            <a:pPr algn="ctr">
              <a:defRPr/>
            </a:pPr>
            <a:r>
              <a:rPr lang="en-US" sz="3200" dirty="0">
                <a:solidFill>
                  <a:srgbClr val="FFFF00"/>
                </a:solidFill>
                <a:effectLst>
                  <a:outerShdw blurRad="38100" dist="38100" dir="2700000" algn="tl">
                    <a:srgbClr val="000000">
                      <a:alpha val="43137"/>
                    </a:srgbClr>
                  </a:outerShdw>
                </a:effectLst>
                <a:latin typeface="Tahoma" charset="0"/>
              </a:rPr>
              <a:t>City</a:t>
            </a:r>
          </a:p>
          <a:p>
            <a:pPr algn="ctr">
              <a:defRPr/>
            </a:pPr>
            <a:r>
              <a:rPr lang="en-US" sz="3200" dirty="0">
                <a:solidFill>
                  <a:srgbClr val="FFFF00"/>
                </a:solidFill>
                <a:effectLst>
                  <a:outerShdw blurRad="38100" dist="38100" dir="2700000" algn="tl">
                    <a:srgbClr val="000000">
                      <a:alpha val="43137"/>
                    </a:srgbClr>
                  </a:outerShdw>
                </a:effectLst>
                <a:latin typeface="Tahoma" charset="0"/>
              </a:rPr>
              <a:t>Park</a:t>
            </a:r>
          </a:p>
        </p:txBody>
      </p:sp>
      <p:sp>
        <p:nvSpPr>
          <p:cNvPr id="8" name="TextBox 7">
            <a:extLst>
              <a:ext uri="{FF2B5EF4-FFF2-40B4-BE49-F238E27FC236}">
                <a16:creationId xmlns:a16="http://schemas.microsoft.com/office/drawing/2014/main" xmlns="" id="{2F4694DF-F21F-4A28-ADDA-3D3C2253E661}"/>
              </a:ext>
            </a:extLst>
          </p:cNvPr>
          <p:cNvSpPr txBox="1"/>
          <p:nvPr/>
        </p:nvSpPr>
        <p:spPr>
          <a:xfrm>
            <a:off x="5715000" y="76200"/>
            <a:ext cx="3238500" cy="584200"/>
          </a:xfrm>
          <a:prstGeom prst="rect">
            <a:avLst/>
          </a:prstGeom>
          <a:noFill/>
        </p:spPr>
        <p:txBody>
          <a:bodyPr>
            <a:spAutoFit/>
          </a:bodyPr>
          <a:lstStyle/>
          <a:p>
            <a:pPr>
              <a:defRPr/>
            </a:pPr>
            <a:r>
              <a:rPr lang="en-US" sz="3200" dirty="0">
                <a:solidFill>
                  <a:srgbClr val="FFFF00"/>
                </a:solidFill>
                <a:effectLst>
                  <a:outerShdw blurRad="38100" dist="38100" dir="2700000" algn="tl">
                    <a:srgbClr val="000000">
                      <a:alpha val="43137"/>
                    </a:srgbClr>
                  </a:outerShdw>
                </a:effectLst>
                <a:latin typeface="Tahoma" charset="0"/>
              </a:rPr>
              <a:t>Neighborhood</a:t>
            </a:r>
          </a:p>
        </p:txBody>
      </p:sp>
      <p:sp>
        <p:nvSpPr>
          <p:cNvPr id="9" name="TextBox 8">
            <a:extLst>
              <a:ext uri="{FF2B5EF4-FFF2-40B4-BE49-F238E27FC236}">
                <a16:creationId xmlns:a16="http://schemas.microsoft.com/office/drawing/2014/main" xmlns="" id="{475862D4-7EEA-4256-A1ED-B39FA6A34B34}"/>
              </a:ext>
            </a:extLst>
          </p:cNvPr>
          <p:cNvSpPr txBox="1"/>
          <p:nvPr/>
        </p:nvSpPr>
        <p:spPr>
          <a:xfrm>
            <a:off x="990600" y="5105400"/>
            <a:ext cx="3124200" cy="584200"/>
          </a:xfrm>
          <a:prstGeom prst="rect">
            <a:avLst/>
          </a:prstGeom>
          <a:noFill/>
        </p:spPr>
        <p:txBody>
          <a:bodyPr>
            <a:spAutoFit/>
          </a:bodyPr>
          <a:lstStyle/>
          <a:p>
            <a:pPr>
              <a:defRPr/>
            </a:pPr>
            <a:r>
              <a:rPr lang="en-US" sz="3200" dirty="0">
                <a:solidFill>
                  <a:srgbClr val="FFFF00"/>
                </a:solidFill>
                <a:effectLst>
                  <a:outerShdw blurRad="38100" dist="38100" dir="2700000" algn="tl">
                    <a:srgbClr val="000000">
                      <a:alpha val="43137"/>
                    </a:srgbClr>
                  </a:outerShdw>
                </a:effectLst>
                <a:latin typeface="Tahoma" charset="0"/>
              </a:rPr>
              <a:t>Neighborhood</a:t>
            </a:r>
          </a:p>
        </p:txBody>
      </p:sp>
      <p:sp>
        <p:nvSpPr>
          <p:cNvPr id="10" name="TextBox 9">
            <a:extLst>
              <a:ext uri="{FF2B5EF4-FFF2-40B4-BE49-F238E27FC236}">
                <a16:creationId xmlns:a16="http://schemas.microsoft.com/office/drawing/2014/main" xmlns="" id="{7B9B8840-6B9F-4671-B338-0125C645DE74}"/>
              </a:ext>
            </a:extLst>
          </p:cNvPr>
          <p:cNvSpPr txBox="1"/>
          <p:nvPr/>
        </p:nvSpPr>
        <p:spPr>
          <a:xfrm>
            <a:off x="6400800" y="2590800"/>
            <a:ext cx="2819400" cy="1077913"/>
          </a:xfrm>
          <a:prstGeom prst="rect">
            <a:avLst/>
          </a:prstGeom>
          <a:noFill/>
        </p:spPr>
        <p:txBody>
          <a:bodyPr>
            <a:spAutoFit/>
          </a:bodyPr>
          <a:lstStyle/>
          <a:p>
            <a:pPr algn="ctr">
              <a:defRPr/>
            </a:pPr>
            <a:r>
              <a:rPr lang="en-US" sz="3200" dirty="0" err="1">
                <a:solidFill>
                  <a:srgbClr val="FFFF00"/>
                </a:solidFill>
                <a:effectLst>
                  <a:outerShdw blurRad="38100" dist="38100" dir="2700000" algn="tl">
                    <a:srgbClr val="000000">
                      <a:alpha val="43137"/>
                    </a:srgbClr>
                  </a:outerShdw>
                </a:effectLst>
                <a:latin typeface="Tahoma" charset="0"/>
              </a:rPr>
              <a:t>Anadromous</a:t>
            </a:r>
            <a:r>
              <a:rPr lang="en-US" sz="3200" dirty="0">
                <a:solidFill>
                  <a:srgbClr val="FFFF00"/>
                </a:solidFill>
                <a:effectLst>
                  <a:outerShdw blurRad="38100" dist="38100" dir="2700000" algn="tl">
                    <a:srgbClr val="000000">
                      <a:alpha val="43137"/>
                    </a:srgbClr>
                  </a:outerShdw>
                </a:effectLst>
                <a:latin typeface="Tahoma" charset="0"/>
              </a:rPr>
              <a:t> Stream</a:t>
            </a:r>
          </a:p>
        </p:txBody>
      </p:sp>
      <p:cxnSp>
        <p:nvCxnSpPr>
          <p:cNvPr id="12" name="Straight Arrow Connector 11">
            <a:extLst>
              <a:ext uri="{FF2B5EF4-FFF2-40B4-BE49-F238E27FC236}">
                <a16:creationId xmlns:a16="http://schemas.microsoft.com/office/drawing/2014/main" xmlns="" id="{082260B7-05C1-4738-97AA-1AC62D88F84D}"/>
              </a:ext>
            </a:extLst>
          </p:cNvPr>
          <p:cNvCxnSpPr/>
          <p:nvPr/>
        </p:nvCxnSpPr>
        <p:spPr>
          <a:xfrm flipH="1">
            <a:off x="6934200" y="3668713"/>
            <a:ext cx="381000" cy="522287"/>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CA915F16-FBA3-49AE-BD09-33A9A7502032}"/>
              </a:ext>
            </a:extLst>
          </p:cNvPr>
          <p:cNvCxnSpPr/>
          <p:nvPr/>
        </p:nvCxnSpPr>
        <p:spPr>
          <a:xfrm flipH="1" flipV="1">
            <a:off x="5181600" y="1143000"/>
            <a:ext cx="1447800" cy="14478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xmlns="" id="{F5D3192E-D609-4E7C-8514-45CCF3365092}"/>
              </a:ext>
            </a:extLst>
          </p:cNvPr>
          <p:cNvSpPr>
            <a:spLocks noGrp="1" noRot="1" noChangeArrowheads="1"/>
          </p:cNvSpPr>
          <p:nvPr>
            <p:ph type="title" idx="4294967295"/>
          </p:nvPr>
        </p:nvSpPr>
        <p:spPr>
          <a:xfrm>
            <a:off x="301625" y="647700"/>
            <a:ext cx="8540750" cy="952500"/>
          </a:xfrm>
          <a:prstGeom prst="rect">
            <a:avLst/>
          </a:prstGeom>
        </p:spPr>
        <p:txBody>
          <a:bodyPr/>
          <a:lstStyle/>
          <a:p>
            <a:pPr eaLnBrk="1" hangingPunct="1">
              <a:defRPr/>
            </a:pPr>
            <a:r>
              <a:rPr lang="en-US" sz="4000"/>
              <a:t>Safety Around Our Homes and Neighborhoods</a:t>
            </a:r>
            <a:br>
              <a:rPr lang="en-US" sz="4000"/>
            </a:br>
            <a:endParaRPr lang="en-US" sz="4000"/>
          </a:p>
        </p:txBody>
      </p:sp>
      <p:pic>
        <p:nvPicPr>
          <p:cNvPr id="27651" name="Picture 6" descr="bear in garbage c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133600"/>
            <a:ext cx="2911475" cy="38862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7652" name="Picture 8" descr="John Gomes bear01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170323"/>
            <a:ext cx="3003550" cy="38862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xmlns="" id="{FADD0A92-9AF5-4DFA-9127-343807BA11B7}"/>
              </a:ext>
            </a:extLst>
          </p:cNvPr>
          <p:cNvSpPr>
            <a:spLocks noGrp="1" noRot="1" noChangeArrowheads="1"/>
          </p:cNvSpPr>
          <p:nvPr>
            <p:ph type="title" idx="4294967295"/>
          </p:nvPr>
        </p:nvSpPr>
        <p:spPr>
          <a:xfrm>
            <a:off x="301625" y="304800"/>
            <a:ext cx="8540750" cy="1143000"/>
          </a:xfrm>
          <a:prstGeom prst="rect">
            <a:avLst/>
          </a:prstGeom>
        </p:spPr>
        <p:txBody>
          <a:bodyPr/>
          <a:lstStyle/>
          <a:p>
            <a:pPr eaLnBrk="1" hangingPunct="1">
              <a:defRPr/>
            </a:pPr>
            <a:r>
              <a:rPr lang="en-US" sz="4000" dirty="0"/>
              <a:t>Keep all bear attractants </a:t>
            </a:r>
            <a:br>
              <a:rPr lang="en-US" sz="4000" dirty="0"/>
            </a:br>
            <a:r>
              <a:rPr lang="en-US" sz="4000" dirty="0"/>
              <a:t>out of reach of bears</a:t>
            </a:r>
          </a:p>
        </p:txBody>
      </p:sp>
      <p:pic>
        <p:nvPicPr>
          <p:cNvPr id="29699" name="Picture 11" descr="bear postcard flier fro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25" y="1765300"/>
            <a:ext cx="6810375"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xmlns="" id="{EA469B9C-66A7-4C0E-BC96-B952D5EC899F}"/>
              </a:ext>
            </a:extLst>
          </p:cNvPr>
          <p:cNvSpPr>
            <a:spLocks noGrp="1" noRot="1" noChangeArrowheads="1"/>
          </p:cNvSpPr>
          <p:nvPr>
            <p:ph type="title" idx="4294967295"/>
          </p:nvPr>
        </p:nvSpPr>
        <p:spPr>
          <a:xfrm>
            <a:off x="301625" y="381000"/>
            <a:ext cx="8540750" cy="1143000"/>
          </a:xfrm>
          <a:prstGeom prst="rect">
            <a:avLst/>
          </a:prstGeom>
        </p:spPr>
        <p:txBody>
          <a:bodyPr/>
          <a:lstStyle/>
          <a:p>
            <a:pPr eaLnBrk="1" hangingPunct="1">
              <a:defRPr/>
            </a:pPr>
            <a:r>
              <a:rPr lang="en-US" sz="4000" dirty="0"/>
              <a:t>Safety in Parks and On Trails</a:t>
            </a:r>
            <a:br>
              <a:rPr lang="en-US" sz="4000" dirty="0"/>
            </a:br>
            <a:endParaRPr lang="en-US" sz="4000" dirty="0"/>
          </a:p>
        </p:txBody>
      </p:sp>
      <p:sp>
        <p:nvSpPr>
          <p:cNvPr id="19463" name="Rectangle 7">
            <a:extLst>
              <a:ext uri="{FF2B5EF4-FFF2-40B4-BE49-F238E27FC236}">
                <a16:creationId xmlns:a16="http://schemas.microsoft.com/office/drawing/2014/main" xmlns="" id="{AC5FF263-EB8C-4B47-AA62-E23B255E62B5}"/>
              </a:ext>
            </a:extLst>
          </p:cNvPr>
          <p:cNvSpPr>
            <a:spLocks noGrp="1" noRot="1" noChangeArrowheads="1"/>
          </p:cNvSpPr>
          <p:nvPr>
            <p:ph idx="4294967295"/>
          </p:nvPr>
        </p:nvSpPr>
        <p:spPr>
          <a:xfrm>
            <a:off x="609600" y="1219200"/>
            <a:ext cx="7848600" cy="4953000"/>
          </a:xfrm>
          <a:prstGeom prst="rect">
            <a:avLst/>
          </a:prstGeom>
        </p:spPr>
        <p:txBody>
          <a:bodyPr/>
          <a:lstStyle/>
          <a:p>
            <a:pPr eaLnBrk="1" hangingPunct="1">
              <a:lnSpc>
                <a:spcPct val="90000"/>
              </a:lnSpc>
              <a:defRPr/>
            </a:pPr>
            <a:r>
              <a:rPr lang="en-US" dirty="0">
                <a:solidFill>
                  <a:srgbClr val="FFC000"/>
                </a:solidFill>
              </a:rPr>
              <a:t>Make noise</a:t>
            </a:r>
            <a:r>
              <a:rPr lang="en-US" dirty="0">
                <a:solidFill>
                  <a:schemeClr val="accent3">
                    <a:lumMod val="20000"/>
                    <a:lumOff val="80000"/>
                  </a:schemeClr>
                </a:solidFill>
              </a:rPr>
              <a:t> so you don’t surprise a bear! </a:t>
            </a:r>
          </a:p>
          <a:p>
            <a:pPr eaLnBrk="1" hangingPunct="1">
              <a:lnSpc>
                <a:spcPct val="90000"/>
              </a:lnSpc>
              <a:defRPr/>
            </a:pPr>
            <a:r>
              <a:rPr lang="en-US" dirty="0">
                <a:solidFill>
                  <a:srgbClr val="FFC000"/>
                </a:solidFill>
              </a:rPr>
              <a:t>Buddy Up. </a:t>
            </a:r>
            <a:r>
              <a:rPr lang="en-US" dirty="0">
                <a:solidFill>
                  <a:schemeClr val="accent3">
                    <a:lumMod val="20000"/>
                    <a:lumOff val="80000"/>
                  </a:schemeClr>
                </a:solidFill>
              </a:rPr>
              <a:t>You are safer in a group </a:t>
            </a:r>
          </a:p>
          <a:p>
            <a:pPr eaLnBrk="1" hangingPunct="1">
              <a:lnSpc>
                <a:spcPct val="90000"/>
              </a:lnSpc>
              <a:defRPr/>
            </a:pPr>
            <a:r>
              <a:rPr lang="en-US" dirty="0">
                <a:solidFill>
                  <a:srgbClr val="FFC000"/>
                </a:solidFill>
              </a:rPr>
              <a:t>Use your senses to stay aware. </a:t>
            </a:r>
            <a:r>
              <a:rPr lang="en-US" dirty="0">
                <a:solidFill>
                  <a:schemeClr val="accent3">
                    <a:lumMod val="20000"/>
                    <a:lumOff val="80000"/>
                  </a:schemeClr>
                </a:solidFill>
              </a:rPr>
              <a:t>No headphones! </a:t>
            </a:r>
          </a:p>
          <a:p>
            <a:pPr eaLnBrk="1" hangingPunct="1">
              <a:lnSpc>
                <a:spcPct val="90000"/>
              </a:lnSpc>
              <a:defRPr/>
            </a:pPr>
            <a:r>
              <a:rPr lang="en-US" dirty="0">
                <a:solidFill>
                  <a:srgbClr val="FFC000"/>
                </a:solidFill>
              </a:rPr>
              <a:t>Move cautiously,</a:t>
            </a:r>
            <a:r>
              <a:rPr lang="en-US" dirty="0">
                <a:solidFill>
                  <a:schemeClr val="accent3">
                    <a:lumMod val="20000"/>
                    <a:lumOff val="80000"/>
                  </a:schemeClr>
                </a:solidFill>
              </a:rPr>
              <a:t> especially along creeks, on blind corners and in heavily vegetated areas </a:t>
            </a:r>
          </a:p>
          <a:p>
            <a:pPr eaLnBrk="1" hangingPunct="1">
              <a:lnSpc>
                <a:spcPct val="90000"/>
              </a:lnSpc>
              <a:defRPr/>
            </a:pPr>
            <a:r>
              <a:rPr lang="en-US" dirty="0">
                <a:solidFill>
                  <a:srgbClr val="FFC000"/>
                </a:solidFill>
              </a:rPr>
              <a:t>Leash your pet </a:t>
            </a:r>
            <a:r>
              <a:rPr lang="en-US" dirty="0">
                <a:solidFill>
                  <a:schemeClr val="accent3">
                    <a:lumMod val="20000"/>
                    <a:lumOff val="80000"/>
                  </a:schemeClr>
                </a:solidFill>
              </a:rPr>
              <a:t>or leave it home </a:t>
            </a:r>
          </a:p>
          <a:p>
            <a:pPr eaLnBrk="1" hangingPunct="1">
              <a:lnSpc>
                <a:spcPct val="90000"/>
              </a:lnSpc>
              <a:defRPr/>
            </a:pPr>
            <a:r>
              <a:rPr lang="en-US" dirty="0">
                <a:solidFill>
                  <a:srgbClr val="FFC000"/>
                </a:solidFill>
              </a:rPr>
              <a:t>Never run from a bear! </a:t>
            </a:r>
          </a:p>
          <a:p>
            <a:pPr eaLnBrk="1" hangingPunct="1">
              <a:lnSpc>
                <a:spcPct val="90000"/>
              </a:lnSpc>
              <a:defRPr/>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mpass">
  <a:themeElements>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ahoma"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2580</Words>
  <Application>Microsoft Office PowerPoint</Application>
  <PresentationFormat>On-screen Show (4:3)</PresentationFormat>
  <Paragraphs>136</Paragraphs>
  <Slides>25</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Tahoma</vt:lpstr>
      <vt:lpstr>Arial</vt:lpstr>
      <vt:lpstr>Wingdings</vt:lpstr>
      <vt:lpstr>Arial Black</vt:lpstr>
      <vt:lpstr>Compass</vt:lpstr>
      <vt:lpstr>Staying Safe Around  Bears and Moose</vt:lpstr>
      <vt:lpstr>Goals</vt:lpstr>
      <vt:lpstr>About Bears: Black vs. Brown?</vt:lpstr>
      <vt:lpstr>About Bears: Reproduction</vt:lpstr>
      <vt:lpstr>PowerPoint Presentation</vt:lpstr>
      <vt:lpstr>PowerPoint Presentation</vt:lpstr>
      <vt:lpstr>Safety Around Our Homes and Neighborhoods </vt:lpstr>
      <vt:lpstr>Keep all bear attractants  out of reach of bears</vt:lpstr>
      <vt:lpstr>Safety in Parks and On Trails </vt:lpstr>
      <vt:lpstr>PowerPoint Presentation</vt:lpstr>
      <vt:lpstr>PowerPoint Presentation</vt:lpstr>
      <vt:lpstr>PowerPoint Presentation</vt:lpstr>
      <vt:lpstr>Encounters: At a distance</vt:lpstr>
      <vt:lpstr>Encounters: Closer Range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2017-11-27T23:20:54Z</dcterms:created>
  <dcterms:modified xsi:type="dcterms:W3CDTF">2017-11-27T23:39:40Z</dcterms:modified>
</cp:coreProperties>
</file>